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0"/>
  </p:notesMasterIdLst>
  <p:sldIdLst>
    <p:sldId id="270" r:id="rId2"/>
    <p:sldId id="308" r:id="rId3"/>
    <p:sldId id="298" r:id="rId4"/>
    <p:sldId id="306" r:id="rId5"/>
    <p:sldId id="276" r:id="rId6"/>
    <p:sldId id="277" r:id="rId7"/>
    <p:sldId id="286" r:id="rId8"/>
    <p:sldId id="287" r:id="rId9"/>
    <p:sldId id="278" r:id="rId10"/>
    <p:sldId id="282" r:id="rId11"/>
    <p:sldId id="289" r:id="rId12"/>
    <p:sldId id="283" r:id="rId13"/>
    <p:sldId id="301" r:id="rId14"/>
    <p:sldId id="291" r:id="rId15"/>
    <p:sldId id="310" r:id="rId16"/>
    <p:sldId id="292" r:id="rId17"/>
    <p:sldId id="302" r:id="rId18"/>
    <p:sldId id="30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41200"/>
    <a:srgbClr val="9A2C00"/>
    <a:srgbClr val="703F00"/>
    <a:srgbClr val="006600"/>
    <a:srgbClr val="797E9F"/>
    <a:srgbClr val="BBB5B5"/>
    <a:srgbClr val="8CAF47"/>
    <a:srgbClr val="7AAEA0"/>
    <a:srgbClr val="82B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43" autoAdjust="0"/>
    <p:restoredTop sz="96271"/>
  </p:normalViewPr>
  <p:slideViewPr>
    <p:cSldViewPr>
      <p:cViewPr varScale="1">
        <p:scale>
          <a:sx n="72" d="100"/>
          <a:sy n="72" d="100"/>
        </p:scale>
        <p:origin x="122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3468C-D6B6-4548-BE76-EF5A2A4380C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8E15064F-B8A2-4BAF-94A5-4B75C80FE02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0" tIns="0" rIns="0" bIns="0"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Today’s competitive markets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FEFDCC-DEAF-45FF-87EA-24FA8F98C9C6}" type="par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A9DFB3-DAEF-4DDF-B53F-B7E0003F4C42}" type="sib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FFE840-1A06-4EF9-BA80-33D4553A84F0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global economy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2387E3-2DB2-4F9E-AF5C-B496064962EC}" type="parTrans" cxnId="{D1E4FCF2-CB67-429A-9723-797E0AD10C82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B6A603-A304-4622-8BEB-4E969495329C}" type="sibTrans" cxnId="{D1E4FCF2-CB67-429A-9723-797E0AD10C82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5963F1-FC0D-4641-80B9-E791ECCBBFA4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Rapid </a:t>
          </a:r>
          <a:b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technological change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2D79C5-26A4-4122-B28A-316B69D31428}" type="parTrans" cxnId="{B92F4E65-F66E-4CF8-9F57-E5C8A4BB11F9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2DED6F-5B18-4A9D-8083-2CE89F201216}" type="sibTrans" cxnId="{B92F4E65-F66E-4CF8-9F57-E5C8A4BB11F9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B71DDC-1AB9-4494-BEAC-E497DC9F871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Increasing importance of knowledge </a:t>
          </a:r>
          <a:b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people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15C167-44D1-4D71-8ABD-BECC9791A91B}" type="parTrans" cxnId="{49FA4959-8626-4BFD-A470-2F10F3693AE5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F0A6B-EBB0-4783-8A1D-C264DB2363DB}" type="sibTrans" cxnId="{49FA4959-8626-4BFD-A470-2F10F3693AE5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174B6D-A74F-4617-AF55-E10421ED00E8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Globalization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8D303C-445D-4824-B60A-DF4C736BAA16}" type="parTrans" cxnId="{5CAFDBF3-9FD3-49ED-91C2-07EDF707CFAD}">
      <dgm:prSet/>
      <dgm:spPr/>
      <dgm:t>
        <a:bodyPr/>
        <a:lstStyle/>
        <a:p>
          <a:endParaRPr lang="en-US"/>
        </a:p>
      </dgm:t>
    </dgm:pt>
    <dgm:pt modelId="{1E0E0AF6-3BEC-464F-8DD6-BA1C6A1D6B2D}" type="sibTrans" cxnId="{5CAFDBF3-9FD3-49ED-91C2-07EDF707CFAD}">
      <dgm:prSet/>
      <dgm:spPr/>
      <dgm:t>
        <a:bodyPr/>
        <a:lstStyle/>
        <a:p>
          <a:endParaRPr lang="en-US"/>
        </a:p>
      </dgm:t>
    </dgm:pt>
    <dgm:pt modelId="{14A34355-9D8E-4029-B89E-12AF9940876E}" type="pres">
      <dgm:prSet presAssocID="{F7C3468C-D6B6-4548-BE76-EF5A2A4380C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3444B6-56B0-48FD-AB03-204D40EF6EB3}" type="pres">
      <dgm:prSet presAssocID="{8E15064F-B8A2-4BAF-94A5-4B75C80FE021}" presName="centerShape" presStyleLbl="node0" presStyleIdx="0" presStyleCnt="1" custScaleX="145562" custLinFactNeighborX="222"/>
      <dgm:spPr/>
      <dgm:t>
        <a:bodyPr/>
        <a:lstStyle/>
        <a:p>
          <a:endParaRPr lang="en-US"/>
        </a:p>
      </dgm:t>
    </dgm:pt>
    <dgm:pt modelId="{3E748977-0895-4A9E-9690-FF83A6800E23}" type="pres">
      <dgm:prSet presAssocID="{402387E3-2DB2-4F9E-AF5C-B496064962EC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1EC3534A-2FD0-4DB7-AD2E-116FCE7B0A11}" type="pres">
      <dgm:prSet presAssocID="{63FFE840-1A06-4EF9-BA80-33D4553A84F0}" presName="node" presStyleLbl="node1" presStyleIdx="0" presStyleCnt="4" custScaleX="124032" custRadScaleRad="124020" custRadScaleInc="-167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2BEB35-510E-44D3-A256-0626EC01E999}" type="pres">
      <dgm:prSet presAssocID="{A58D303C-445D-4824-B60A-DF4C736BAA1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3E3DA386-48C1-4690-9A97-00890614C58B}" type="pres">
      <dgm:prSet presAssocID="{AD174B6D-A74F-4617-AF55-E10421ED00E8}" presName="node" presStyleLbl="node1" presStyleIdx="1" presStyleCnt="4" custScaleX="117234" custRadScaleRad="108138" custRadScaleInc="-17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F5D49-41C6-4392-8B2F-BEA594432CF5}" type="pres">
      <dgm:prSet presAssocID="{4A2D79C5-26A4-4122-B28A-316B69D31428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EAE0B5E0-F0B9-42AD-B050-83E412F7B429}" type="pres">
      <dgm:prSet presAssocID="{765963F1-FC0D-4641-80B9-E791ECCBBFA4}" presName="node" presStyleLbl="node1" presStyleIdx="2" presStyleCnt="4" custScaleX="132756" custRadScaleRad="110476" custRadScaleInc="21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07DDF-91EF-4B84-A46E-D7F0F0F4ABE7}" type="pres">
      <dgm:prSet presAssocID="{8915C167-44D1-4D71-8ABD-BECC9791A91B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35364267-EB4E-4968-9011-8733D4FE434B}" type="pres">
      <dgm:prSet presAssocID="{3EB71DDC-1AB9-4494-BEAC-E497DC9F8711}" presName="node" presStyleLbl="node1" presStyleIdx="3" presStyleCnt="4" custScaleX="117234" custRadScaleRad="121597" custRadScaleInc="16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75C35C-5605-4016-82E7-EC2564F07BD0}" srcId="{F7C3468C-D6B6-4548-BE76-EF5A2A4380C1}" destId="{8E15064F-B8A2-4BAF-94A5-4B75C80FE021}" srcOrd="0" destOrd="0" parTransId="{5DFEFDCC-DEAF-45FF-87EA-24FA8F98C9C6}" sibTransId="{89A9DFB3-DAEF-4DDF-B53F-B7E0003F4C42}"/>
    <dgm:cxn modelId="{49FA4959-8626-4BFD-A470-2F10F3693AE5}" srcId="{8E15064F-B8A2-4BAF-94A5-4B75C80FE021}" destId="{3EB71DDC-1AB9-4494-BEAC-E497DC9F8711}" srcOrd="3" destOrd="0" parTransId="{8915C167-44D1-4D71-8ABD-BECC9791A91B}" sibTransId="{3B7F0A6B-EBB0-4783-8A1D-C264DB2363DB}"/>
    <dgm:cxn modelId="{5CAFDBF3-9FD3-49ED-91C2-07EDF707CFAD}" srcId="{8E15064F-B8A2-4BAF-94A5-4B75C80FE021}" destId="{AD174B6D-A74F-4617-AF55-E10421ED00E8}" srcOrd="1" destOrd="0" parTransId="{A58D303C-445D-4824-B60A-DF4C736BAA16}" sibTransId="{1E0E0AF6-3BEC-464F-8DD6-BA1C6A1D6B2D}"/>
    <dgm:cxn modelId="{D1E4FCF2-CB67-429A-9723-797E0AD10C82}" srcId="{8E15064F-B8A2-4BAF-94A5-4B75C80FE021}" destId="{63FFE840-1A06-4EF9-BA80-33D4553A84F0}" srcOrd="0" destOrd="0" parTransId="{402387E3-2DB2-4F9E-AF5C-B496064962EC}" sibTransId="{69B6A603-A304-4622-8BEB-4E969495329C}"/>
    <dgm:cxn modelId="{EC1929B5-0272-4E22-9D53-A87A6B8E22B3}" type="presOf" srcId="{8915C167-44D1-4D71-8ABD-BECC9791A91B}" destId="{94607DDF-91EF-4B84-A46E-D7F0F0F4ABE7}" srcOrd="0" destOrd="0" presId="urn:microsoft.com/office/officeart/2005/8/layout/radial4"/>
    <dgm:cxn modelId="{6D2F57FF-1AF2-40FD-88A6-45D2DDEEC97A}" type="presOf" srcId="{4A2D79C5-26A4-4122-B28A-316B69D31428}" destId="{17CF5D49-41C6-4392-8B2F-BEA594432CF5}" srcOrd="0" destOrd="0" presId="urn:microsoft.com/office/officeart/2005/8/layout/radial4"/>
    <dgm:cxn modelId="{FAEE1719-602E-42B9-88D2-BED761CA0AEC}" type="presOf" srcId="{8E15064F-B8A2-4BAF-94A5-4B75C80FE021}" destId="{063444B6-56B0-48FD-AB03-204D40EF6EB3}" srcOrd="0" destOrd="0" presId="urn:microsoft.com/office/officeart/2005/8/layout/radial4"/>
    <dgm:cxn modelId="{D990E04A-1D23-40FA-B7BF-04369FF286AE}" type="presOf" srcId="{F7C3468C-D6B6-4548-BE76-EF5A2A4380C1}" destId="{14A34355-9D8E-4029-B89E-12AF9940876E}" srcOrd="0" destOrd="0" presId="urn:microsoft.com/office/officeart/2005/8/layout/radial4"/>
    <dgm:cxn modelId="{088AEFEA-206A-4DD9-9EBF-7BAF93C49559}" type="presOf" srcId="{A58D303C-445D-4824-B60A-DF4C736BAA16}" destId="{262BEB35-510E-44D3-A256-0626EC01E999}" srcOrd="0" destOrd="0" presId="urn:microsoft.com/office/officeart/2005/8/layout/radial4"/>
    <dgm:cxn modelId="{87252A41-44BF-4FDB-ADB1-53D3E02D3AD3}" type="presOf" srcId="{3EB71DDC-1AB9-4494-BEAC-E497DC9F8711}" destId="{35364267-EB4E-4968-9011-8733D4FE434B}" srcOrd="0" destOrd="0" presId="urn:microsoft.com/office/officeart/2005/8/layout/radial4"/>
    <dgm:cxn modelId="{F722C5FB-F9B3-4719-8B2A-132D555309C3}" type="presOf" srcId="{765963F1-FC0D-4641-80B9-E791ECCBBFA4}" destId="{EAE0B5E0-F0B9-42AD-B050-83E412F7B429}" srcOrd="0" destOrd="0" presId="urn:microsoft.com/office/officeart/2005/8/layout/radial4"/>
    <dgm:cxn modelId="{6DC806ED-DBCF-4B61-A4F2-0ADE407E4028}" type="presOf" srcId="{63FFE840-1A06-4EF9-BA80-33D4553A84F0}" destId="{1EC3534A-2FD0-4DB7-AD2E-116FCE7B0A11}" srcOrd="0" destOrd="0" presId="urn:microsoft.com/office/officeart/2005/8/layout/radial4"/>
    <dgm:cxn modelId="{B92F4E65-F66E-4CF8-9F57-E5C8A4BB11F9}" srcId="{8E15064F-B8A2-4BAF-94A5-4B75C80FE021}" destId="{765963F1-FC0D-4641-80B9-E791ECCBBFA4}" srcOrd="2" destOrd="0" parTransId="{4A2D79C5-26A4-4122-B28A-316B69D31428}" sibTransId="{2D2DED6F-5B18-4A9D-8083-2CE89F201216}"/>
    <dgm:cxn modelId="{A35F7238-7729-469A-8A1A-6C70A3FF10DF}" type="presOf" srcId="{402387E3-2DB2-4F9E-AF5C-B496064962EC}" destId="{3E748977-0895-4A9E-9690-FF83A6800E23}" srcOrd="0" destOrd="0" presId="urn:microsoft.com/office/officeart/2005/8/layout/radial4"/>
    <dgm:cxn modelId="{01D2B232-84B5-4678-819C-6AEDFA89D209}" type="presOf" srcId="{AD174B6D-A74F-4617-AF55-E10421ED00E8}" destId="{3E3DA386-48C1-4690-9A97-00890614C58B}" srcOrd="0" destOrd="0" presId="urn:microsoft.com/office/officeart/2005/8/layout/radial4"/>
    <dgm:cxn modelId="{7837E24B-A9F7-4FDE-AF5F-0B8FCC0A06B8}" type="presParOf" srcId="{14A34355-9D8E-4029-B89E-12AF9940876E}" destId="{063444B6-56B0-48FD-AB03-204D40EF6EB3}" srcOrd="0" destOrd="0" presId="urn:microsoft.com/office/officeart/2005/8/layout/radial4"/>
    <dgm:cxn modelId="{41F9D32D-BFE0-4F2F-B050-7C1764F07DF6}" type="presParOf" srcId="{14A34355-9D8E-4029-B89E-12AF9940876E}" destId="{3E748977-0895-4A9E-9690-FF83A6800E23}" srcOrd="1" destOrd="0" presId="urn:microsoft.com/office/officeart/2005/8/layout/radial4"/>
    <dgm:cxn modelId="{3225136F-5A0C-4EB2-9AAD-F026A5412422}" type="presParOf" srcId="{14A34355-9D8E-4029-B89E-12AF9940876E}" destId="{1EC3534A-2FD0-4DB7-AD2E-116FCE7B0A11}" srcOrd="2" destOrd="0" presId="urn:microsoft.com/office/officeart/2005/8/layout/radial4"/>
    <dgm:cxn modelId="{1C7CE717-B5D6-4340-B0B1-6D449DF5997B}" type="presParOf" srcId="{14A34355-9D8E-4029-B89E-12AF9940876E}" destId="{262BEB35-510E-44D3-A256-0626EC01E999}" srcOrd="3" destOrd="0" presId="urn:microsoft.com/office/officeart/2005/8/layout/radial4"/>
    <dgm:cxn modelId="{BC8F71D1-A0E5-4174-9413-CB7E3B05EF03}" type="presParOf" srcId="{14A34355-9D8E-4029-B89E-12AF9940876E}" destId="{3E3DA386-48C1-4690-9A97-00890614C58B}" srcOrd="4" destOrd="0" presId="urn:microsoft.com/office/officeart/2005/8/layout/radial4"/>
    <dgm:cxn modelId="{C2A08A6B-3A79-4695-B943-42B5D44A6634}" type="presParOf" srcId="{14A34355-9D8E-4029-B89E-12AF9940876E}" destId="{17CF5D49-41C6-4392-8B2F-BEA594432CF5}" srcOrd="5" destOrd="0" presId="urn:microsoft.com/office/officeart/2005/8/layout/radial4"/>
    <dgm:cxn modelId="{4771F043-0BF4-4AD1-A28E-FF5B94FA8EE8}" type="presParOf" srcId="{14A34355-9D8E-4029-B89E-12AF9940876E}" destId="{EAE0B5E0-F0B9-42AD-B050-83E412F7B429}" srcOrd="6" destOrd="0" presId="urn:microsoft.com/office/officeart/2005/8/layout/radial4"/>
    <dgm:cxn modelId="{C7B35B04-A4C8-49BC-BBCC-DF495B06434B}" type="presParOf" srcId="{14A34355-9D8E-4029-B89E-12AF9940876E}" destId="{94607DDF-91EF-4B84-A46E-D7F0F0F4ABE7}" srcOrd="7" destOrd="0" presId="urn:microsoft.com/office/officeart/2005/8/layout/radial4"/>
    <dgm:cxn modelId="{B42EAFC9-DC46-4F49-9BF3-6BE2CEB5F9B7}" type="presParOf" srcId="{14A34355-9D8E-4029-B89E-12AF9940876E}" destId="{35364267-EB4E-4968-9011-8733D4FE434B}" srcOrd="8" destOrd="0" presId="urn:microsoft.com/office/officeart/2005/8/layout/radial4"/>
  </dgm:cxnLst>
  <dgm:bg/>
  <dgm:whole>
    <a:ln w="31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C3468C-D6B6-4548-BE76-EF5A2A4380C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8E15064F-B8A2-4BAF-94A5-4B75C80FE02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0" tIns="0" rIns="0" bIns="0"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Top corporate performers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FEFDCC-DEAF-45FF-87EA-24FA8F98C9C6}" type="par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A9DFB3-DAEF-4DDF-B53F-B7E0003F4C42}" type="sib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FFE840-1A06-4EF9-BA80-33D4553A84F0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Have an entrepreneurial/</a:t>
          </a:r>
          <a:b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opportunistic mindset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2387E3-2DB2-4F9E-AF5C-B496064962EC}" type="parTrans" cxnId="{D1E4FCF2-CB67-429A-9723-797E0AD10C82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B6A603-A304-4622-8BEB-4E969495329C}" type="sibTrans" cxnId="{D1E4FCF2-CB67-429A-9723-797E0AD10C82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5963F1-FC0D-4641-80B9-E791ECCBBFA4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Make effective </a:t>
          </a:r>
          <a:b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 of valuable competencies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2D79C5-26A4-4122-B28A-316B69D31428}" type="parTrans" cxnId="{B92F4E65-F66E-4CF8-9F57-E5C8A4BB11F9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2DED6F-5B18-4A9D-8083-2CE89F201216}" type="sibTrans" cxnId="{B92F4E65-F66E-4CF8-9F57-E5C8A4BB11F9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B71DDC-1AB9-4494-BEAC-E497DC9F871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Offer new </a:t>
          </a:r>
          <a:b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innovative products and services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15C167-44D1-4D71-8ABD-BECC9791A91B}" type="parTrans" cxnId="{49FA4959-8626-4BFD-A470-2F10F3693AE5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F0A6B-EBB0-4783-8A1D-C264DB2363DB}" type="sibTrans" cxnId="{49FA4959-8626-4BFD-A470-2F10F3693AE5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174B6D-A74F-4617-AF55-E10421ED00E8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Are market/ customer-needs oriented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8D303C-445D-4824-B60A-DF4C736BAA16}" type="parTrans" cxnId="{5CAFDBF3-9FD3-49ED-91C2-07EDF707CFAD}">
      <dgm:prSet/>
      <dgm:spPr/>
      <dgm:t>
        <a:bodyPr/>
        <a:lstStyle/>
        <a:p>
          <a:endParaRPr lang="en-US"/>
        </a:p>
      </dgm:t>
    </dgm:pt>
    <dgm:pt modelId="{1E0E0AF6-3BEC-464F-8DD6-BA1C6A1D6B2D}" type="sibTrans" cxnId="{5CAFDBF3-9FD3-49ED-91C2-07EDF707CFAD}">
      <dgm:prSet/>
      <dgm:spPr/>
      <dgm:t>
        <a:bodyPr/>
        <a:lstStyle/>
        <a:p>
          <a:endParaRPr lang="en-US"/>
        </a:p>
      </dgm:t>
    </dgm:pt>
    <dgm:pt modelId="{14A34355-9D8E-4029-B89E-12AF9940876E}" type="pres">
      <dgm:prSet presAssocID="{F7C3468C-D6B6-4548-BE76-EF5A2A4380C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3444B6-56B0-48FD-AB03-204D40EF6EB3}" type="pres">
      <dgm:prSet presAssocID="{8E15064F-B8A2-4BAF-94A5-4B75C80FE021}" presName="centerShape" presStyleLbl="node0" presStyleIdx="0" presStyleCnt="1" custScaleX="145562" custLinFactNeighborX="222"/>
      <dgm:spPr/>
      <dgm:t>
        <a:bodyPr/>
        <a:lstStyle/>
        <a:p>
          <a:endParaRPr lang="en-US"/>
        </a:p>
      </dgm:t>
    </dgm:pt>
    <dgm:pt modelId="{3E748977-0895-4A9E-9690-FF83A6800E23}" type="pres">
      <dgm:prSet presAssocID="{402387E3-2DB2-4F9E-AF5C-B496064962EC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1EC3534A-2FD0-4DB7-AD2E-116FCE7B0A11}" type="pres">
      <dgm:prSet presAssocID="{63FFE840-1A06-4EF9-BA80-33D4553A84F0}" presName="node" presStyleLbl="node1" presStyleIdx="0" presStyleCnt="4" custScaleX="124032" custRadScaleRad="124020" custRadScaleInc="-167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2BEB35-510E-44D3-A256-0626EC01E999}" type="pres">
      <dgm:prSet presAssocID="{A58D303C-445D-4824-B60A-DF4C736BAA1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3E3DA386-48C1-4690-9A97-00890614C58B}" type="pres">
      <dgm:prSet presAssocID="{AD174B6D-A74F-4617-AF55-E10421ED00E8}" presName="node" presStyleLbl="node1" presStyleIdx="1" presStyleCnt="4" custScaleX="117234" custRadScaleRad="108138" custRadScaleInc="-17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F5D49-41C6-4392-8B2F-BEA594432CF5}" type="pres">
      <dgm:prSet presAssocID="{4A2D79C5-26A4-4122-B28A-316B69D31428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EAE0B5E0-F0B9-42AD-B050-83E412F7B429}" type="pres">
      <dgm:prSet presAssocID="{765963F1-FC0D-4641-80B9-E791ECCBBFA4}" presName="node" presStyleLbl="node1" presStyleIdx="2" presStyleCnt="4" custScaleX="132756" custRadScaleRad="110476" custRadScaleInc="21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07DDF-91EF-4B84-A46E-D7F0F0F4ABE7}" type="pres">
      <dgm:prSet presAssocID="{8915C167-44D1-4D71-8ABD-BECC9791A91B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35364267-EB4E-4968-9011-8733D4FE434B}" type="pres">
      <dgm:prSet presAssocID="{3EB71DDC-1AB9-4494-BEAC-E497DC9F8711}" presName="node" presStyleLbl="node1" presStyleIdx="3" presStyleCnt="4" custScaleX="117234" custRadScaleRad="121597" custRadScaleInc="16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0B09D9-54BB-4586-BA06-A79740468D59}" type="presOf" srcId="{4A2D79C5-26A4-4122-B28A-316B69D31428}" destId="{17CF5D49-41C6-4392-8B2F-BEA594432CF5}" srcOrd="0" destOrd="0" presId="urn:microsoft.com/office/officeart/2005/8/layout/radial4"/>
    <dgm:cxn modelId="{C8A9C11A-2A6D-4DFF-928F-0E7E610D0952}" type="presOf" srcId="{AD174B6D-A74F-4617-AF55-E10421ED00E8}" destId="{3E3DA386-48C1-4690-9A97-00890614C58B}" srcOrd="0" destOrd="0" presId="urn:microsoft.com/office/officeart/2005/8/layout/radial4"/>
    <dgm:cxn modelId="{DF4FFF07-7585-4BE3-9C91-E61E41DEC661}" type="presOf" srcId="{402387E3-2DB2-4F9E-AF5C-B496064962EC}" destId="{3E748977-0895-4A9E-9690-FF83A6800E23}" srcOrd="0" destOrd="0" presId="urn:microsoft.com/office/officeart/2005/8/layout/radial4"/>
    <dgm:cxn modelId="{D1E4FCF2-CB67-429A-9723-797E0AD10C82}" srcId="{8E15064F-B8A2-4BAF-94A5-4B75C80FE021}" destId="{63FFE840-1A06-4EF9-BA80-33D4553A84F0}" srcOrd="0" destOrd="0" parTransId="{402387E3-2DB2-4F9E-AF5C-B496064962EC}" sibTransId="{69B6A603-A304-4622-8BEB-4E969495329C}"/>
    <dgm:cxn modelId="{CAC86784-42BF-4C35-BC80-C9DD14AAD3B1}" type="presOf" srcId="{A58D303C-445D-4824-B60A-DF4C736BAA16}" destId="{262BEB35-510E-44D3-A256-0626EC01E999}" srcOrd="0" destOrd="0" presId="urn:microsoft.com/office/officeart/2005/8/layout/radial4"/>
    <dgm:cxn modelId="{49FA4959-8626-4BFD-A470-2F10F3693AE5}" srcId="{8E15064F-B8A2-4BAF-94A5-4B75C80FE021}" destId="{3EB71DDC-1AB9-4494-BEAC-E497DC9F8711}" srcOrd="3" destOrd="0" parTransId="{8915C167-44D1-4D71-8ABD-BECC9791A91B}" sibTransId="{3B7F0A6B-EBB0-4783-8A1D-C264DB2363DB}"/>
    <dgm:cxn modelId="{639A0EE0-6FB8-4509-B95A-D809F858EF90}" type="presOf" srcId="{8915C167-44D1-4D71-8ABD-BECC9791A91B}" destId="{94607DDF-91EF-4B84-A46E-D7F0F0F4ABE7}" srcOrd="0" destOrd="0" presId="urn:microsoft.com/office/officeart/2005/8/layout/radial4"/>
    <dgm:cxn modelId="{DB98E5D0-D991-4CF1-943C-2DBC8B8F645A}" type="presOf" srcId="{F7C3468C-D6B6-4548-BE76-EF5A2A4380C1}" destId="{14A34355-9D8E-4029-B89E-12AF9940876E}" srcOrd="0" destOrd="0" presId="urn:microsoft.com/office/officeart/2005/8/layout/radial4"/>
    <dgm:cxn modelId="{5CAFDBF3-9FD3-49ED-91C2-07EDF707CFAD}" srcId="{8E15064F-B8A2-4BAF-94A5-4B75C80FE021}" destId="{AD174B6D-A74F-4617-AF55-E10421ED00E8}" srcOrd="1" destOrd="0" parTransId="{A58D303C-445D-4824-B60A-DF4C736BAA16}" sibTransId="{1E0E0AF6-3BEC-464F-8DD6-BA1C6A1D6B2D}"/>
    <dgm:cxn modelId="{B92F4E65-F66E-4CF8-9F57-E5C8A4BB11F9}" srcId="{8E15064F-B8A2-4BAF-94A5-4B75C80FE021}" destId="{765963F1-FC0D-4641-80B9-E791ECCBBFA4}" srcOrd="2" destOrd="0" parTransId="{4A2D79C5-26A4-4122-B28A-316B69D31428}" sibTransId="{2D2DED6F-5B18-4A9D-8083-2CE89F201216}"/>
    <dgm:cxn modelId="{089283F4-66BC-41D5-A768-3E837D40EB1F}" type="presOf" srcId="{63FFE840-1A06-4EF9-BA80-33D4553A84F0}" destId="{1EC3534A-2FD0-4DB7-AD2E-116FCE7B0A11}" srcOrd="0" destOrd="0" presId="urn:microsoft.com/office/officeart/2005/8/layout/radial4"/>
    <dgm:cxn modelId="{689209AD-6CE3-4E1D-845D-2DB9D45E57E6}" type="presOf" srcId="{3EB71DDC-1AB9-4494-BEAC-E497DC9F8711}" destId="{35364267-EB4E-4968-9011-8733D4FE434B}" srcOrd="0" destOrd="0" presId="urn:microsoft.com/office/officeart/2005/8/layout/radial4"/>
    <dgm:cxn modelId="{59A0B01E-2611-48C1-8480-8D232A7A5952}" type="presOf" srcId="{765963F1-FC0D-4641-80B9-E791ECCBBFA4}" destId="{EAE0B5E0-F0B9-42AD-B050-83E412F7B429}" srcOrd="0" destOrd="0" presId="urn:microsoft.com/office/officeart/2005/8/layout/radial4"/>
    <dgm:cxn modelId="{6175C35C-5605-4016-82E7-EC2564F07BD0}" srcId="{F7C3468C-D6B6-4548-BE76-EF5A2A4380C1}" destId="{8E15064F-B8A2-4BAF-94A5-4B75C80FE021}" srcOrd="0" destOrd="0" parTransId="{5DFEFDCC-DEAF-45FF-87EA-24FA8F98C9C6}" sibTransId="{89A9DFB3-DAEF-4DDF-B53F-B7E0003F4C42}"/>
    <dgm:cxn modelId="{587D492E-52EB-4D81-8529-8F60A3C7A786}" type="presOf" srcId="{8E15064F-B8A2-4BAF-94A5-4B75C80FE021}" destId="{063444B6-56B0-48FD-AB03-204D40EF6EB3}" srcOrd="0" destOrd="0" presId="urn:microsoft.com/office/officeart/2005/8/layout/radial4"/>
    <dgm:cxn modelId="{D91A6C4B-66BE-4D68-88B3-8DAC9100BF48}" type="presParOf" srcId="{14A34355-9D8E-4029-B89E-12AF9940876E}" destId="{063444B6-56B0-48FD-AB03-204D40EF6EB3}" srcOrd="0" destOrd="0" presId="urn:microsoft.com/office/officeart/2005/8/layout/radial4"/>
    <dgm:cxn modelId="{3EC32D0B-81EC-4D5E-9369-FE0F60985BC1}" type="presParOf" srcId="{14A34355-9D8E-4029-B89E-12AF9940876E}" destId="{3E748977-0895-4A9E-9690-FF83A6800E23}" srcOrd="1" destOrd="0" presId="urn:microsoft.com/office/officeart/2005/8/layout/radial4"/>
    <dgm:cxn modelId="{6513AFEA-C341-4995-B447-27A4CCB339C5}" type="presParOf" srcId="{14A34355-9D8E-4029-B89E-12AF9940876E}" destId="{1EC3534A-2FD0-4DB7-AD2E-116FCE7B0A11}" srcOrd="2" destOrd="0" presId="urn:microsoft.com/office/officeart/2005/8/layout/radial4"/>
    <dgm:cxn modelId="{8F54C63E-DFDF-415F-BF62-C53B5E08417B}" type="presParOf" srcId="{14A34355-9D8E-4029-B89E-12AF9940876E}" destId="{262BEB35-510E-44D3-A256-0626EC01E999}" srcOrd="3" destOrd="0" presId="urn:microsoft.com/office/officeart/2005/8/layout/radial4"/>
    <dgm:cxn modelId="{CBA05D77-0128-43CA-BED8-4412CA72B6BD}" type="presParOf" srcId="{14A34355-9D8E-4029-B89E-12AF9940876E}" destId="{3E3DA386-48C1-4690-9A97-00890614C58B}" srcOrd="4" destOrd="0" presId="urn:microsoft.com/office/officeart/2005/8/layout/radial4"/>
    <dgm:cxn modelId="{DEBF648A-5555-4C30-AFE8-59AC4577AB49}" type="presParOf" srcId="{14A34355-9D8E-4029-B89E-12AF9940876E}" destId="{17CF5D49-41C6-4392-8B2F-BEA594432CF5}" srcOrd="5" destOrd="0" presId="urn:microsoft.com/office/officeart/2005/8/layout/radial4"/>
    <dgm:cxn modelId="{1A9F7AB0-5421-44FA-A1B7-64BC9914D958}" type="presParOf" srcId="{14A34355-9D8E-4029-B89E-12AF9940876E}" destId="{EAE0B5E0-F0B9-42AD-B050-83E412F7B429}" srcOrd="6" destOrd="0" presId="urn:microsoft.com/office/officeart/2005/8/layout/radial4"/>
    <dgm:cxn modelId="{72462767-5575-4B72-BD7B-EE74E4CAEA42}" type="presParOf" srcId="{14A34355-9D8E-4029-B89E-12AF9940876E}" destId="{94607DDF-91EF-4B84-A46E-D7F0F0F4ABE7}" srcOrd="7" destOrd="0" presId="urn:microsoft.com/office/officeart/2005/8/layout/radial4"/>
    <dgm:cxn modelId="{6D6A3CEC-E037-4535-A30B-4BEFDAC74C45}" type="presParOf" srcId="{14A34355-9D8E-4029-B89E-12AF9940876E}" destId="{35364267-EB4E-4968-9011-8733D4FE434B}" srcOrd="8" destOrd="0" presId="urn:microsoft.com/office/officeart/2005/8/layout/radial4"/>
  </dgm:cxnLst>
  <dgm:bg/>
  <dgm:whole>
    <a:ln w="31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C3468C-D6B6-4548-BE76-EF5A2A4380C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8E15064F-B8A2-4BAF-94A5-4B75C80FE02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0" tIns="0" rIns="0" bIns="0"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firm’s strategic choices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FEFDCC-DEAF-45FF-87EA-24FA8F98C9C6}" type="par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A9DFB3-DAEF-4DDF-B53F-B7E0003F4C42}" type="sibTrans" cxnId="{6175C35C-5605-4016-82E7-EC2564F07BD0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FFE840-1A06-4EF9-BA80-33D4553A84F0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Economies </a:t>
          </a:r>
          <a:b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of scale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2387E3-2DB2-4F9E-AF5C-B496064962EC}" type="parTrans" cxnId="{D1E4FCF2-CB67-429A-9723-797E0AD10C82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B6A603-A304-4622-8BEB-4E969495329C}" type="sibTrans" cxnId="{D1E4FCF2-CB67-429A-9723-797E0AD10C82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8AA190-BED6-48B2-8918-74C92564D0DC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Barriers to market entry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7A57DF-5E6E-4044-AA52-FD4C957A9CBE}" type="parTrans" cxnId="{FD0A84F5-237D-42E0-AD02-35BBB637F13D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640349-9975-4F86-AFC1-FAF46A2ABAAF}" type="sibTrans" cxnId="{FD0A84F5-237D-42E0-AD02-35BBB637F13D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5963F1-FC0D-4641-80B9-E791ECCBBFA4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Diversification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2D79C5-26A4-4122-B28A-316B69D31428}" type="parTrans" cxnId="{B92F4E65-F66E-4CF8-9F57-E5C8A4BB11F9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2DED6F-5B18-4A9D-8083-2CE89F201216}" type="sibTrans" cxnId="{B92F4E65-F66E-4CF8-9F57-E5C8A4BB11F9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902C0C-D2B1-4CA2-9AAB-EEC6D465B17A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 differentiation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9CFDA4-3027-43E5-A8E5-74923221EB37}" type="parTrans" cxnId="{AAD986E6-05AE-47FF-82C4-75C42E5EAEC5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505C51-32B4-4C4E-9D6D-1D90EBF8C176}" type="sibTrans" cxnId="{AAD986E6-05AE-47FF-82C4-75C42E5EAEC5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E0A66F-E4B0-4616-A773-4DC6921484EA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Industry concentration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8D51E2-6F97-427F-8BE4-2CD7FDB9714D}" type="parTrans" cxnId="{51F88B63-0405-478E-99A3-D4946387638C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65B4E1-F83B-41E6-98DF-C30F54F382DE}" type="sibTrans" cxnId="{51F88B63-0405-478E-99A3-D4946387638C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B71DDC-1AB9-4494-BEAC-E497DC9F8711}">
      <dgm:prSet phldrT="[Text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 </a:t>
          </a:r>
          <a:b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frictions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15C167-44D1-4D71-8ABD-BECC9791A91B}" type="parTrans" cxnId="{49FA4959-8626-4BFD-A470-2F10F3693AE5}">
      <dgm:prSet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F0A6B-EBB0-4783-8A1D-C264DB2363DB}" type="sibTrans" cxnId="{49FA4959-8626-4BFD-A470-2F10F3693AE5}">
      <dgm:prSet/>
      <dgm:spPr/>
      <dgm:t>
        <a:bodyPr/>
        <a:lstStyle/>
        <a:p>
          <a:endParaRPr lang="en-US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A34355-9D8E-4029-B89E-12AF9940876E}" type="pres">
      <dgm:prSet presAssocID="{F7C3468C-D6B6-4548-BE76-EF5A2A4380C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3444B6-56B0-48FD-AB03-204D40EF6EB3}" type="pres">
      <dgm:prSet presAssocID="{8E15064F-B8A2-4BAF-94A5-4B75C80FE021}" presName="centerShape" presStyleLbl="node0" presStyleIdx="0" presStyleCnt="1" custScaleX="145562" custLinFactNeighborX="-24" custLinFactNeighborY="444"/>
      <dgm:spPr/>
      <dgm:t>
        <a:bodyPr/>
        <a:lstStyle/>
        <a:p>
          <a:endParaRPr lang="en-US"/>
        </a:p>
      </dgm:t>
    </dgm:pt>
    <dgm:pt modelId="{3E748977-0895-4A9E-9690-FF83A6800E23}" type="pres">
      <dgm:prSet presAssocID="{402387E3-2DB2-4F9E-AF5C-B496064962EC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1EC3534A-2FD0-4DB7-AD2E-116FCE7B0A11}" type="pres">
      <dgm:prSet presAssocID="{63FFE840-1A06-4EF9-BA80-33D4553A84F0}" presName="node" presStyleLbl="node1" presStyleIdx="0" presStyleCnt="6" custScaleX="1314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6FCAB-F7A9-4F55-ACE8-CB69B2BE3B8A}" type="pres">
      <dgm:prSet presAssocID="{BB7A57DF-5E6E-4044-AA52-FD4C957A9CBE}" presName="parTrans" presStyleLbl="bgSibTrans2D1" presStyleIdx="1" presStyleCnt="6"/>
      <dgm:spPr/>
      <dgm:t>
        <a:bodyPr/>
        <a:lstStyle/>
        <a:p>
          <a:endParaRPr lang="en-US"/>
        </a:p>
      </dgm:t>
    </dgm:pt>
    <dgm:pt modelId="{E8701BFC-5602-4983-8088-3168794DA6EA}" type="pres">
      <dgm:prSet presAssocID="{558AA190-BED6-48B2-8918-74C92564D0DC}" presName="node" presStyleLbl="node1" presStyleIdx="1" presStyleCnt="6" custScaleX="131363" custRadScaleRad="95736" custRadScaleInc="-12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CF5D49-41C6-4392-8B2F-BEA594432CF5}" type="pres">
      <dgm:prSet presAssocID="{4A2D79C5-26A4-4122-B28A-316B69D31428}" presName="parTrans" presStyleLbl="bgSibTrans2D1" presStyleIdx="2" presStyleCnt="6"/>
      <dgm:spPr/>
      <dgm:t>
        <a:bodyPr/>
        <a:lstStyle/>
        <a:p>
          <a:endParaRPr lang="en-US"/>
        </a:p>
      </dgm:t>
    </dgm:pt>
    <dgm:pt modelId="{EAE0B5E0-F0B9-42AD-B050-83E412F7B429}" type="pres">
      <dgm:prSet presAssocID="{765963F1-FC0D-4641-80B9-E791ECCBBFA4}" presName="node" presStyleLbl="node1" presStyleIdx="2" presStyleCnt="6" custScaleX="136567" custRadScaleRad="103872" custRadScaleInc="-190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A79F1B-147A-47C8-A015-BD7BAF4B4C16}" type="pres">
      <dgm:prSet presAssocID="{EC9CFDA4-3027-43E5-A8E5-74923221EB37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6B796F21-35F0-48B0-A4E0-E538F54F0924}" type="pres">
      <dgm:prSet presAssocID="{0E902C0C-D2B1-4CA2-9AAB-EEC6D465B17A}" presName="node" presStyleLbl="node1" presStyleIdx="3" presStyleCnt="6" custScaleX="136567" custRadScaleRad="103872" custRadScaleInc="190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8FE6A-40E3-4FE6-A322-07FF2B34AF0A}" type="pres">
      <dgm:prSet presAssocID="{CE8D51E2-6F97-427F-8BE4-2CD7FDB9714D}" presName="parTrans" presStyleLbl="bgSibTrans2D1" presStyleIdx="4" presStyleCnt="6"/>
      <dgm:spPr/>
      <dgm:t>
        <a:bodyPr/>
        <a:lstStyle/>
        <a:p>
          <a:endParaRPr lang="en-US"/>
        </a:p>
      </dgm:t>
    </dgm:pt>
    <dgm:pt modelId="{F6C56BC6-E3C1-4063-B258-C7F290E78475}" type="pres">
      <dgm:prSet presAssocID="{BCE0A66F-E4B0-4616-A773-4DC6921484EA}" presName="node" presStyleLbl="node1" presStyleIdx="4" presStyleCnt="6" custScaleX="131363" custRadScaleRad="95736" custRadScaleInc="12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07DDF-91EF-4B84-A46E-D7F0F0F4ABE7}" type="pres">
      <dgm:prSet presAssocID="{8915C167-44D1-4D71-8ABD-BECC9791A91B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35364267-EB4E-4968-9011-8733D4FE434B}" type="pres">
      <dgm:prSet presAssocID="{3EB71DDC-1AB9-4494-BEAC-E497DC9F8711}" presName="node" presStyleLbl="node1" presStyleIdx="5" presStyleCnt="6" custScaleX="1310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564E71-E5DE-4063-88E9-70DDE741D845}" type="presOf" srcId="{CE8D51E2-6F97-427F-8BE4-2CD7FDB9714D}" destId="{CD18FE6A-40E3-4FE6-A322-07FF2B34AF0A}" srcOrd="0" destOrd="0" presId="urn:microsoft.com/office/officeart/2005/8/layout/radial4"/>
    <dgm:cxn modelId="{E6DC3C38-CF9F-4C54-94F6-27DD17A69657}" type="presOf" srcId="{558AA190-BED6-48B2-8918-74C92564D0DC}" destId="{E8701BFC-5602-4983-8088-3168794DA6EA}" srcOrd="0" destOrd="0" presId="urn:microsoft.com/office/officeart/2005/8/layout/radial4"/>
    <dgm:cxn modelId="{D1E4FCF2-CB67-429A-9723-797E0AD10C82}" srcId="{8E15064F-B8A2-4BAF-94A5-4B75C80FE021}" destId="{63FFE840-1A06-4EF9-BA80-33D4553A84F0}" srcOrd="0" destOrd="0" parTransId="{402387E3-2DB2-4F9E-AF5C-B496064962EC}" sibTransId="{69B6A603-A304-4622-8BEB-4E969495329C}"/>
    <dgm:cxn modelId="{87D608A6-4170-4A2A-9FFD-A886E8CA8CA8}" type="presOf" srcId="{4A2D79C5-26A4-4122-B28A-316B69D31428}" destId="{17CF5D49-41C6-4392-8B2F-BEA594432CF5}" srcOrd="0" destOrd="0" presId="urn:microsoft.com/office/officeart/2005/8/layout/radial4"/>
    <dgm:cxn modelId="{464DF56F-1F18-4D6F-96C1-A8A93ABA9EB5}" type="presOf" srcId="{BB7A57DF-5E6E-4044-AA52-FD4C957A9CBE}" destId="{C516FCAB-F7A9-4F55-ACE8-CB69B2BE3B8A}" srcOrd="0" destOrd="0" presId="urn:microsoft.com/office/officeart/2005/8/layout/radial4"/>
    <dgm:cxn modelId="{49FA4959-8626-4BFD-A470-2F10F3693AE5}" srcId="{8E15064F-B8A2-4BAF-94A5-4B75C80FE021}" destId="{3EB71DDC-1AB9-4494-BEAC-E497DC9F8711}" srcOrd="5" destOrd="0" parTransId="{8915C167-44D1-4D71-8ABD-BECC9791A91B}" sibTransId="{3B7F0A6B-EBB0-4783-8A1D-C264DB2363DB}"/>
    <dgm:cxn modelId="{FD0A84F5-237D-42E0-AD02-35BBB637F13D}" srcId="{8E15064F-B8A2-4BAF-94A5-4B75C80FE021}" destId="{558AA190-BED6-48B2-8918-74C92564D0DC}" srcOrd="1" destOrd="0" parTransId="{BB7A57DF-5E6E-4044-AA52-FD4C957A9CBE}" sibTransId="{3A640349-9975-4F86-AFC1-FAF46A2ABAAF}"/>
    <dgm:cxn modelId="{D077F76F-B143-4EC4-8732-890EB9D13389}" type="presOf" srcId="{8E15064F-B8A2-4BAF-94A5-4B75C80FE021}" destId="{063444B6-56B0-48FD-AB03-204D40EF6EB3}" srcOrd="0" destOrd="0" presId="urn:microsoft.com/office/officeart/2005/8/layout/radial4"/>
    <dgm:cxn modelId="{6ACE9124-FE8C-4D11-B272-9DDE49778562}" type="presOf" srcId="{3EB71DDC-1AB9-4494-BEAC-E497DC9F8711}" destId="{35364267-EB4E-4968-9011-8733D4FE434B}" srcOrd="0" destOrd="0" presId="urn:microsoft.com/office/officeart/2005/8/layout/radial4"/>
    <dgm:cxn modelId="{A9022E57-CE1B-4320-A3DD-C7726F63B816}" type="presOf" srcId="{402387E3-2DB2-4F9E-AF5C-B496064962EC}" destId="{3E748977-0895-4A9E-9690-FF83A6800E23}" srcOrd="0" destOrd="0" presId="urn:microsoft.com/office/officeart/2005/8/layout/radial4"/>
    <dgm:cxn modelId="{8E977615-FEDB-43A5-9C91-BDB64AACD7BE}" type="presOf" srcId="{BCE0A66F-E4B0-4616-A773-4DC6921484EA}" destId="{F6C56BC6-E3C1-4063-B258-C7F290E78475}" srcOrd="0" destOrd="0" presId="urn:microsoft.com/office/officeart/2005/8/layout/radial4"/>
    <dgm:cxn modelId="{DB6F13D5-7D10-47CD-865E-9BBEA4DCD758}" type="presOf" srcId="{8915C167-44D1-4D71-8ABD-BECC9791A91B}" destId="{94607DDF-91EF-4B84-A46E-D7F0F0F4ABE7}" srcOrd="0" destOrd="0" presId="urn:microsoft.com/office/officeart/2005/8/layout/radial4"/>
    <dgm:cxn modelId="{B92F4E65-F66E-4CF8-9F57-E5C8A4BB11F9}" srcId="{8E15064F-B8A2-4BAF-94A5-4B75C80FE021}" destId="{765963F1-FC0D-4641-80B9-E791ECCBBFA4}" srcOrd="2" destOrd="0" parTransId="{4A2D79C5-26A4-4122-B28A-316B69D31428}" sibTransId="{2D2DED6F-5B18-4A9D-8083-2CE89F201216}"/>
    <dgm:cxn modelId="{AAD986E6-05AE-47FF-82C4-75C42E5EAEC5}" srcId="{8E15064F-B8A2-4BAF-94A5-4B75C80FE021}" destId="{0E902C0C-D2B1-4CA2-9AAB-EEC6D465B17A}" srcOrd="3" destOrd="0" parTransId="{EC9CFDA4-3027-43E5-A8E5-74923221EB37}" sibTransId="{BC505C51-32B4-4C4E-9D6D-1D90EBF8C176}"/>
    <dgm:cxn modelId="{BBD645D4-9000-4414-9465-502931A79963}" type="presOf" srcId="{EC9CFDA4-3027-43E5-A8E5-74923221EB37}" destId="{E2A79F1B-147A-47C8-A015-BD7BAF4B4C16}" srcOrd="0" destOrd="0" presId="urn:microsoft.com/office/officeart/2005/8/layout/radial4"/>
    <dgm:cxn modelId="{51F88B63-0405-478E-99A3-D4946387638C}" srcId="{8E15064F-B8A2-4BAF-94A5-4B75C80FE021}" destId="{BCE0A66F-E4B0-4616-A773-4DC6921484EA}" srcOrd="4" destOrd="0" parTransId="{CE8D51E2-6F97-427F-8BE4-2CD7FDB9714D}" sibTransId="{FE65B4E1-F83B-41E6-98DF-C30F54F382DE}"/>
    <dgm:cxn modelId="{D0397B55-5821-4CBB-AC7B-C4B26E3D3E45}" type="presOf" srcId="{0E902C0C-D2B1-4CA2-9AAB-EEC6D465B17A}" destId="{6B796F21-35F0-48B0-A4E0-E538F54F0924}" srcOrd="0" destOrd="0" presId="urn:microsoft.com/office/officeart/2005/8/layout/radial4"/>
    <dgm:cxn modelId="{6175C35C-5605-4016-82E7-EC2564F07BD0}" srcId="{F7C3468C-D6B6-4548-BE76-EF5A2A4380C1}" destId="{8E15064F-B8A2-4BAF-94A5-4B75C80FE021}" srcOrd="0" destOrd="0" parTransId="{5DFEFDCC-DEAF-45FF-87EA-24FA8F98C9C6}" sibTransId="{89A9DFB3-DAEF-4DDF-B53F-B7E0003F4C42}"/>
    <dgm:cxn modelId="{B5B6BE41-BF0E-450B-890A-00C109423CF5}" type="presOf" srcId="{F7C3468C-D6B6-4548-BE76-EF5A2A4380C1}" destId="{14A34355-9D8E-4029-B89E-12AF9940876E}" srcOrd="0" destOrd="0" presId="urn:microsoft.com/office/officeart/2005/8/layout/radial4"/>
    <dgm:cxn modelId="{2EB0A9AC-162B-49A2-A2A8-80A36257BE76}" type="presOf" srcId="{63FFE840-1A06-4EF9-BA80-33D4553A84F0}" destId="{1EC3534A-2FD0-4DB7-AD2E-116FCE7B0A11}" srcOrd="0" destOrd="0" presId="urn:microsoft.com/office/officeart/2005/8/layout/radial4"/>
    <dgm:cxn modelId="{716259D8-F51C-4B99-9366-78401D1D5CB4}" type="presOf" srcId="{765963F1-FC0D-4641-80B9-E791ECCBBFA4}" destId="{EAE0B5E0-F0B9-42AD-B050-83E412F7B429}" srcOrd="0" destOrd="0" presId="urn:microsoft.com/office/officeart/2005/8/layout/radial4"/>
    <dgm:cxn modelId="{4EB7E11E-4DF9-48A3-B8FD-28FB4E20D0D3}" type="presParOf" srcId="{14A34355-9D8E-4029-B89E-12AF9940876E}" destId="{063444B6-56B0-48FD-AB03-204D40EF6EB3}" srcOrd="0" destOrd="0" presId="urn:microsoft.com/office/officeart/2005/8/layout/radial4"/>
    <dgm:cxn modelId="{9B6BBA4B-CAA8-43D3-AE36-E94AB51B30B7}" type="presParOf" srcId="{14A34355-9D8E-4029-B89E-12AF9940876E}" destId="{3E748977-0895-4A9E-9690-FF83A6800E23}" srcOrd="1" destOrd="0" presId="urn:microsoft.com/office/officeart/2005/8/layout/radial4"/>
    <dgm:cxn modelId="{148F60C2-3A59-4C11-A7E7-EEDD45E2F863}" type="presParOf" srcId="{14A34355-9D8E-4029-B89E-12AF9940876E}" destId="{1EC3534A-2FD0-4DB7-AD2E-116FCE7B0A11}" srcOrd="2" destOrd="0" presId="urn:microsoft.com/office/officeart/2005/8/layout/radial4"/>
    <dgm:cxn modelId="{072F3F40-EC30-4A33-A956-A7E3F9D1CFD7}" type="presParOf" srcId="{14A34355-9D8E-4029-B89E-12AF9940876E}" destId="{C516FCAB-F7A9-4F55-ACE8-CB69B2BE3B8A}" srcOrd="3" destOrd="0" presId="urn:microsoft.com/office/officeart/2005/8/layout/radial4"/>
    <dgm:cxn modelId="{D9E50B4C-44F6-40DD-81F8-C74A64083862}" type="presParOf" srcId="{14A34355-9D8E-4029-B89E-12AF9940876E}" destId="{E8701BFC-5602-4983-8088-3168794DA6EA}" srcOrd="4" destOrd="0" presId="urn:microsoft.com/office/officeart/2005/8/layout/radial4"/>
    <dgm:cxn modelId="{41538616-8889-4F3A-B159-8DA02E888D90}" type="presParOf" srcId="{14A34355-9D8E-4029-B89E-12AF9940876E}" destId="{17CF5D49-41C6-4392-8B2F-BEA594432CF5}" srcOrd="5" destOrd="0" presId="urn:microsoft.com/office/officeart/2005/8/layout/radial4"/>
    <dgm:cxn modelId="{D3C46397-032B-466E-8FCA-A2C2EFAD1B67}" type="presParOf" srcId="{14A34355-9D8E-4029-B89E-12AF9940876E}" destId="{EAE0B5E0-F0B9-42AD-B050-83E412F7B429}" srcOrd="6" destOrd="0" presId="urn:microsoft.com/office/officeart/2005/8/layout/radial4"/>
    <dgm:cxn modelId="{3DFBAE6C-95DC-425C-A1F9-1EAFF01C0E95}" type="presParOf" srcId="{14A34355-9D8E-4029-B89E-12AF9940876E}" destId="{E2A79F1B-147A-47C8-A015-BD7BAF4B4C16}" srcOrd="7" destOrd="0" presId="urn:microsoft.com/office/officeart/2005/8/layout/radial4"/>
    <dgm:cxn modelId="{4004617C-3D29-4E11-8CD1-370DB70B1612}" type="presParOf" srcId="{14A34355-9D8E-4029-B89E-12AF9940876E}" destId="{6B796F21-35F0-48B0-A4E0-E538F54F0924}" srcOrd="8" destOrd="0" presId="urn:microsoft.com/office/officeart/2005/8/layout/radial4"/>
    <dgm:cxn modelId="{C5C300E3-BDE7-4C60-8F4B-CA5B1A575D8E}" type="presParOf" srcId="{14A34355-9D8E-4029-B89E-12AF9940876E}" destId="{CD18FE6A-40E3-4FE6-A322-07FF2B34AF0A}" srcOrd="9" destOrd="0" presId="urn:microsoft.com/office/officeart/2005/8/layout/radial4"/>
    <dgm:cxn modelId="{13B9E58D-415B-4A44-92B5-3A36CB6D1BD8}" type="presParOf" srcId="{14A34355-9D8E-4029-B89E-12AF9940876E}" destId="{F6C56BC6-E3C1-4063-B258-C7F290E78475}" srcOrd="10" destOrd="0" presId="urn:microsoft.com/office/officeart/2005/8/layout/radial4"/>
    <dgm:cxn modelId="{93F924D9-73BA-4EDD-AA31-287D90655477}" type="presParOf" srcId="{14A34355-9D8E-4029-B89E-12AF9940876E}" destId="{94607DDF-91EF-4B84-A46E-D7F0F0F4ABE7}" srcOrd="11" destOrd="0" presId="urn:microsoft.com/office/officeart/2005/8/layout/radial4"/>
    <dgm:cxn modelId="{611C4A11-FACE-4273-918A-9472B474FA08}" type="presParOf" srcId="{14A34355-9D8E-4029-B89E-12AF9940876E}" destId="{35364267-EB4E-4968-9011-8733D4FE434B}" srcOrd="12" destOrd="0" presId="urn:microsoft.com/office/officeart/2005/8/layout/radial4"/>
  </dgm:cxnLst>
  <dgm:bg/>
  <dgm:whole>
    <a:ln w="317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444B6-56B0-48FD-AB03-204D40EF6EB3}">
      <dsp:nvSpPr>
        <dsp:cNvPr id="0" name=""/>
        <dsp:cNvSpPr/>
      </dsp:nvSpPr>
      <dsp:spPr>
        <a:xfrm>
          <a:off x="2762398" y="1948091"/>
          <a:ext cx="2709994" cy="18617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Today’s competitive markets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59267" y="2220737"/>
        <a:ext cx="1916256" cy="1316454"/>
      </dsp:txXfrm>
    </dsp:sp>
    <dsp:sp modelId="{3E748977-0895-4A9E-9690-FF83A6800E23}">
      <dsp:nvSpPr>
        <dsp:cNvPr id="0" name=""/>
        <dsp:cNvSpPr/>
      </dsp:nvSpPr>
      <dsp:spPr>
        <a:xfrm rot="11246157">
          <a:off x="1154130" y="2328010"/>
          <a:ext cx="1549186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3534A-2FD0-4DB7-AD2E-116FCE7B0A11}">
      <dsp:nvSpPr>
        <dsp:cNvPr id="0" name=""/>
        <dsp:cNvSpPr/>
      </dsp:nvSpPr>
      <dsp:spPr>
        <a:xfrm>
          <a:off x="63793" y="1785599"/>
          <a:ext cx="2193702" cy="14149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global economy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5235" y="1827041"/>
        <a:ext cx="2110818" cy="1332043"/>
      </dsp:txXfrm>
    </dsp:sp>
    <dsp:sp modelId="{262BEB35-510E-44D3-A256-0626EC01E999}">
      <dsp:nvSpPr>
        <dsp:cNvPr id="0" name=""/>
        <dsp:cNvSpPr/>
      </dsp:nvSpPr>
      <dsp:spPr>
        <a:xfrm rot="14204600">
          <a:off x="2355944" y="1067270"/>
          <a:ext cx="1494664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908653"/>
            <a:satOff val="27855"/>
            <a:lumOff val="43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3DA386-48C1-4690-9A97-00890614C58B}">
      <dsp:nvSpPr>
        <dsp:cNvPr id="0" name=""/>
        <dsp:cNvSpPr/>
      </dsp:nvSpPr>
      <dsp:spPr>
        <a:xfrm>
          <a:off x="1656711" y="169"/>
          <a:ext cx="2073469" cy="1414927"/>
        </a:xfrm>
        <a:prstGeom prst="roundRect">
          <a:avLst>
            <a:gd name="adj" fmla="val 10000"/>
          </a:avLst>
        </a:prstGeom>
        <a:solidFill>
          <a:schemeClr val="accent2">
            <a:hueOff val="908653"/>
            <a:satOff val="27855"/>
            <a:lumOff val="43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Globalization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98153" y="41611"/>
        <a:ext cx="1990585" cy="1332043"/>
      </dsp:txXfrm>
    </dsp:sp>
    <dsp:sp modelId="{17CF5D49-41C6-4392-8B2F-BEA594432CF5}">
      <dsp:nvSpPr>
        <dsp:cNvPr id="0" name=""/>
        <dsp:cNvSpPr/>
      </dsp:nvSpPr>
      <dsp:spPr>
        <a:xfrm rot="18281317">
          <a:off x="4420436" y="1071057"/>
          <a:ext cx="1529316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817307"/>
            <a:satOff val="55710"/>
            <a:lumOff val="87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0B5E0-F0B9-42AD-B050-83E412F7B429}">
      <dsp:nvSpPr>
        <dsp:cNvPr id="0" name=""/>
        <dsp:cNvSpPr/>
      </dsp:nvSpPr>
      <dsp:spPr>
        <a:xfrm>
          <a:off x="4446273" y="146"/>
          <a:ext cx="2348000" cy="1414927"/>
        </a:xfrm>
        <a:prstGeom prst="roundRect">
          <a:avLst>
            <a:gd name="adj" fmla="val 10000"/>
          </a:avLst>
        </a:prstGeom>
        <a:solidFill>
          <a:schemeClr val="accent2">
            <a:hueOff val="1817307"/>
            <a:satOff val="55710"/>
            <a:lumOff val="87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Rapid </a:t>
          </a:r>
          <a:b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technological change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87715" y="41588"/>
        <a:ext cx="2265116" cy="1332043"/>
      </dsp:txXfrm>
    </dsp:sp>
    <dsp:sp modelId="{94607DDF-91EF-4B84-A46E-D7F0F0F4ABE7}">
      <dsp:nvSpPr>
        <dsp:cNvPr id="0" name=""/>
        <dsp:cNvSpPr/>
      </dsp:nvSpPr>
      <dsp:spPr>
        <a:xfrm rot="21141644">
          <a:off x="5525825" y="2325838"/>
          <a:ext cx="1475040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64267-EB4E-4968-9011-8733D4FE434B}">
      <dsp:nvSpPr>
        <dsp:cNvPr id="0" name=""/>
        <dsp:cNvSpPr/>
      </dsp:nvSpPr>
      <dsp:spPr>
        <a:xfrm>
          <a:off x="5957585" y="1785630"/>
          <a:ext cx="2073469" cy="1414927"/>
        </a:xfrm>
        <a:prstGeom prst="roundRect">
          <a:avLst>
            <a:gd name="adj" fmla="val 1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Increasing importance of knowledge </a:t>
          </a:r>
          <a:b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people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99027" y="1827072"/>
        <a:ext cx="1990585" cy="133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444B6-56B0-48FD-AB03-204D40EF6EB3}">
      <dsp:nvSpPr>
        <dsp:cNvPr id="0" name=""/>
        <dsp:cNvSpPr/>
      </dsp:nvSpPr>
      <dsp:spPr>
        <a:xfrm>
          <a:off x="2762398" y="1948091"/>
          <a:ext cx="2709994" cy="18617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Top corporate performers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59267" y="2220737"/>
        <a:ext cx="1916256" cy="1316454"/>
      </dsp:txXfrm>
    </dsp:sp>
    <dsp:sp modelId="{3E748977-0895-4A9E-9690-FF83A6800E23}">
      <dsp:nvSpPr>
        <dsp:cNvPr id="0" name=""/>
        <dsp:cNvSpPr/>
      </dsp:nvSpPr>
      <dsp:spPr>
        <a:xfrm rot="11246157">
          <a:off x="1154130" y="2328010"/>
          <a:ext cx="1549186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3534A-2FD0-4DB7-AD2E-116FCE7B0A11}">
      <dsp:nvSpPr>
        <dsp:cNvPr id="0" name=""/>
        <dsp:cNvSpPr/>
      </dsp:nvSpPr>
      <dsp:spPr>
        <a:xfrm>
          <a:off x="63793" y="1785599"/>
          <a:ext cx="2193702" cy="14149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Have an entrepreneurial/</a:t>
          </a:r>
          <a:b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opportunistic mindset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5235" y="1827041"/>
        <a:ext cx="2110818" cy="1332043"/>
      </dsp:txXfrm>
    </dsp:sp>
    <dsp:sp modelId="{262BEB35-510E-44D3-A256-0626EC01E999}">
      <dsp:nvSpPr>
        <dsp:cNvPr id="0" name=""/>
        <dsp:cNvSpPr/>
      </dsp:nvSpPr>
      <dsp:spPr>
        <a:xfrm rot="14204600">
          <a:off x="2355944" y="1067270"/>
          <a:ext cx="1494664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908653"/>
            <a:satOff val="27855"/>
            <a:lumOff val="43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3DA386-48C1-4690-9A97-00890614C58B}">
      <dsp:nvSpPr>
        <dsp:cNvPr id="0" name=""/>
        <dsp:cNvSpPr/>
      </dsp:nvSpPr>
      <dsp:spPr>
        <a:xfrm>
          <a:off x="1656711" y="169"/>
          <a:ext cx="2073469" cy="1414927"/>
        </a:xfrm>
        <a:prstGeom prst="roundRect">
          <a:avLst>
            <a:gd name="adj" fmla="val 10000"/>
          </a:avLst>
        </a:prstGeom>
        <a:solidFill>
          <a:schemeClr val="accent2">
            <a:hueOff val="908653"/>
            <a:satOff val="27855"/>
            <a:lumOff val="43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Are market/ customer-needs oriented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98153" y="41611"/>
        <a:ext cx="1990585" cy="1332043"/>
      </dsp:txXfrm>
    </dsp:sp>
    <dsp:sp modelId="{17CF5D49-41C6-4392-8B2F-BEA594432CF5}">
      <dsp:nvSpPr>
        <dsp:cNvPr id="0" name=""/>
        <dsp:cNvSpPr/>
      </dsp:nvSpPr>
      <dsp:spPr>
        <a:xfrm rot="18281317">
          <a:off x="4420436" y="1071057"/>
          <a:ext cx="1529316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817307"/>
            <a:satOff val="55710"/>
            <a:lumOff val="87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0B5E0-F0B9-42AD-B050-83E412F7B429}">
      <dsp:nvSpPr>
        <dsp:cNvPr id="0" name=""/>
        <dsp:cNvSpPr/>
      </dsp:nvSpPr>
      <dsp:spPr>
        <a:xfrm>
          <a:off x="4446273" y="146"/>
          <a:ext cx="2348000" cy="1414927"/>
        </a:xfrm>
        <a:prstGeom prst="roundRect">
          <a:avLst>
            <a:gd name="adj" fmla="val 10000"/>
          </a:avLst>
        </a:prstGeom>
        <a:solidFill>
          <a:schemeClr val="accent2">
            <a:hueOff val="1817307"/>
            <a:satOff val="55710"/>
            <a:lumOff val="87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Make effective </a:t>
          </a:r>
          <a:b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 of valuable competencies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87715" y="41588"/>
        <a:ext cx="2265116" cy="1332043"/>
      </dsp:txXfrm>
    </dsp:sp>
    <dsp:sp modelId="{94607DDF-91EF-4B84-A46E-D7F0F0F4ABE7}">
      <dsp:nvSpPr>
        <dsp:cNvPr id="0" name=""/>
        <dsp:cNvSpPr/>
      </dsp:nvSpPr>
      <dsp:spPr>
        <a:xfrm rot="21141644">
          <a:off x="5525825" y="2325838"/>
          <a:ext cx="1475040" cy="530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64267-EB4E-4968-9011-8733D4FE434B}">
      <dsp:nvSpPr>
        <dsp:cNvPr id="0" name=""/>
        <dsp:cNvSpPr/>
      </dsp:nvSpPr>
      <dsp:spPr>
        <a:xfrm>
          <a:off x="5957585" y="1785630"/>
          <a:ext cx="2073469" cy="1414927"/>
        </a:xfrm>
        <a:prstGeom prst="roundRect">
          <a:avLst>
            <a:gd name="adj" fmla="val 1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Offer new </a:t>
          </a:r>
          <a:b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innovative products and services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99027" y="1827072"/>
        <a:ext cx="1990585" cy="13320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444B6-56B0-48FD-AB03-204D40EF6EB3}">
      <dsp:nvSpPr>
        <dsp:cNvPr id="0" name=""/>
        <dsp:cNvSpPr/>
      </dsp:nvSpPr>
      <dsp:spPr>
        <a:xfrm>
          <a:off x="2994754" y="2261813"/>
          <a:ext cx="2697243" cy="1852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firm’s strategic choices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89756" y="2533177"/>
        <a:ext cx="1907239" cy="1310258"/>
      </dsp:txXfrm>
    </dsp:sp>
    <dsp:sp modelId="{3E748977-0895-4A9E-9690-FF83A6800E23}">
      <dsp:nvSpPr>
        <dsp:cNvPr id="0" name=""/>
        <dsp:cNvSpPr/>
      </dsp:nvSpPr>
      <dsp:spPr>
        <a:xfrm rot="10800875">
          <a:off x="1539376" y="2923717"/>
          <a:ext cx="1375332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3534A-2FD0-4DB7-AD2E-116FCE7B0A11}">
      <dsp:nvSpPr>
        <dsp:cNvPr id="0" name=""/>
        <dsp:cNvSpPr/>
      </dsp:nvSpPr>
      <dsp:spPr>
        <a:xfrm>
          <a:off x="687123" y="2668756"/>
          <a:ext cx="1704506" cy="1037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Economies </a:t>
          </a:r>
          <a:b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of scale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7515" y="2699148"/>
        <a:ext cx="1643722" cy="976888"/>
      </dsp:txXfrm>
    </dsp:sp>
    <dsp:sp modelId="{C516FCAB-F7A9-4F55-ACE8-CB69B2BE3B8A}">
      <dsp:nvSpPr>
        <dsp:cNvPr id="0" name=""/>
        <dsp:cNvSpPr/>
      </dsp:nvSpPr>
      <dsp:spPr>
        <a:xfrm rot="12741050">
          <a:off x="1964311" y="1869635"/>
          <a:ext cx="1428183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545192"/>
            <a:satOff val="16713"/>
            <a:lumOff val="2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01BFC-5602-4983-8088-3168794DA6EA}">
      <dsp:nvSpPr>
        <dsp:cNvPr id="0" name=""/>
        <dsp:cNvSpPr/>
      </dsp:nvSpPr>
      <dsp:spPr>
        <a:xfrm>
          <a:off x="1223199" y="1232737"/>
          <a:ext cx="1703896" cy="1037672"/>
        </a:xfrm>
        <a:prstGeom prst="roundRect">
          <a:avLst>
            <a:gd name="adj" fmla="val 10000"/>
          </a:avLst>
        </a:prstGeom>
        <a:solidFill>
          <a:schemeClr val="accent2">
            <a:hueOff val="545192"/>
            <a:satOff val="16713"/>
            <a:lumOff val="2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Barriers to market entry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53591" y="1263129"/>
        <a:ext cx="1643112" cy="976888"/>
      </dsp:txXfrm>
    </dsp:sp>
    <dsp:sp modelId="{17CF5D49-41C6-4392-8B2F-BEA594432CF5}">
      <dsp:nvSpPr>
        <dsp:cNvPr id="0" name=""/>
        <dsp:cNvSpPr/>
      </dsp:nvSpPr>
      <dsp:spPr>
        <a:xfrm rot="14779235">
          <a:off x="2622988" y="1097339"/>
          <a:ext cx="1838421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090384"/>
            <a:satOff val="33426"/>
            <a:lumOff val="525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0B5E0-F0B9-42AD-B050-83E412F7B429}">
      <dsp:nvSpPr>
        <dsp:cNvPr id="0" name=""/>
        <dsp:cNvSpPr/>
      </dsp:nvSpPr>
      <dsp:spPr>
        <a:xfrm>
          <a:off x="2287327" y="734"/>
          <a:ext cx="1771397" cy="1037672"/>
        </a:xfrm>
        <a:prstGeom prst="roundRect">
          <a:avLst>
            <a:gd name="adj" fmla="val 10000"/>
          </a:avLst>
        </a:prstGeom>
        <a:solidFill>
          <a:schemeClr val="accent2">
            <a:hueOff val="1090384"/>
            <a:satOff val="33426"/>
            <a:lumOff val="52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Diversification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17719" y="31126"/>
        <a:ext cx="1710613" cy="976888"/>
      </dsp:txXfrm>
    </dsp:sp>
    <dsp:sp modelId="{E2A79F1B-147A-47C8-A015-BD7BAF4B4C16}">
      <dsp:nvSpPr>
        <dsp:cNvPr id="0" name=""/>
        <dsp:cNvSpPr/>
      </dsp:nvSpPr>
      <dsp:spPr>
        <a:xfrm rot="17623673">
          <a:off x="4226722" y="1097419"/>
          <a:ext cx="1839280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635576"/>
            <a:satOff val="50139"/>
            <a:lumOff val="7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96F21-35F0-48B0-A4E0-E538F54F0924}">
      <dsp:nvSpPr>
        <dsp:cNvPr id="0" name=""/>
        <dsp:cNvSpPr/>
      </dsp:nvSpPr>
      <dsp:spPr>
        <a:xfrm>
          <a:off x="4630720" y="734"/>
          <a:ext cx="1771397" cy="1037672"/>
        </a:xfrm>
        <a:prstGeom prst="roundRect">
          <a:avLst>
            <a:gd name="adj" fmla="val 10000"/>
          </a:avLst>
        </a:prstGeom>
        <a:solidFill>
          <a:schemeClr val="accent2">
            <a:hueOff val="1635576"/>
            <a:satOff val="50139"/>
            <a:lumOff val="7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Product differentiation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1112" y="31126"/>
        <a:ext cx="1710613" cy="976888"/>
      </dsp:txXfrm>
    </dsp:sp>
    <dsp:sp modelId="{CD18FE6A-40E3-4FE6-A322-07FF2B34AF0A}">
      <dsp:nvSpPr>
        <dsp:cNvPr id="0" name=""/>
        <dsp:cNvSpPr/>
      </dsp:nvSpPr>
      <dsp:spPr>
        <a:xfrm rot="19660793">
          <a:off x="5294972" y="1869825"/>
          <a:ext cx="1430106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180768"/>
            <a:satOff val="66852"/>
            <a:lumOff val="105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56BC6-E3C1-4063-B258-C7F290E78475}">
      <dsp:nvSpPr>
        <dsp:cNvPr id="0" name=""/>
        <dsp:cNvSpPr/>
      </dsp:nvSpPr>
      <dsp:spPr>
        <a:xfrm>
          <a:off x="5762350" y="1232737"/>
          <a:ext cx="1703896" cy="1037672"/>
        </a:xfrm>
        <a:prstGeom prst="roundRect">
          <a:avLst>
            <a:gd name="adj" fmla="val 10000"/>
          </a:avLst>
        </a:prstGeom>
        <a:solidFill>
          <a:schemeClr val="accent2">
            <a:hueOff val="2180768"/>
            <a:satOff val="66852"/>
            <a:lumOff val="10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Industry concentration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742" y="1263129"/>
        <a:ext cx="1643112" cy="976888"/>
      </dsp:txXfrm>
    </dsp:sp>
    <dsp:sp modelId="{94607DDF-91EF-4B84-A46E-D7F0F0F4ABE7}">
      <dsp:nvSpPr>
        <dsp:cNvPr id="0" name=""/>
        <dsp:cNvSpPr/>
      </dsp:nvSpPr>
      <dsp:spPr>
        <a:xfrm rot="21599125">
          <a:off x="5772192" y="2923717"/>
          <a:ext cx="1377877" cy="528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64267-EB4E-4968-9011-8733D4FE434B}">
      <dsp:nvSpPr>
        <dsp:cNvPr id="0" name=""/>
        <dsp:cNvSpPr/>
      </dsp:nvSpPr>
      <dsp:spPr>
        <a:xfrm>
          <a:off x="6300462" y="2668756"/>
          <a:ext cx="1699214" cy="1037672"/>
        </a:xfrm>
        <a:prstGeom prst="roundRect">
          <a:avLst>
            <a:gd name="adj" fmla="val 10000"/>
          </a:avLst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 </a:t>
          </a:r>
          <a:b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frictions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30854" y="2699148"/>
        <a:ext cx="1638430" cy="976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18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4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80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9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7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7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6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0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31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4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5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Arial" charset="0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rainingabc.com/the-power-of-vision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hyperlink" Target="https://www.youtube.com/watch?v=JXAgmtQlCGs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GUdnrtnjT5Q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oeJLLC2NJQ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Chapter 1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Strategic Management and Strategic Competitiveness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200" b="1" i="1" dirty="0">
                <a:cs typeface="Arial" panose="020B0604020202020204" pitchFamily="34" charset="0"/>
              </a:rPr>
              <a:t>Studying this chapter should provide you with the strategic management knowledge needed to: </a:t>
            </a:r>
            <a:r>
              <a:rPr lang="en-US" b="1" i="1" dirty="0" smtClean="0">
                <a:cs typeface="Arial" panose="020B0604020202020204" pitchFamily="34" charset="0"/>
              </a:rPr>
              <a:t/>
            </a:r>
            <a:br>
              <a:rPr lang="en-US" b="1" i="1" dirty="0" smtClean="0">
                <a:cs typeface="Arial" panose="020B0604020202020204" pitchFamily="34" charset="0"/>
              </a:rPr>
            </a:br>
            <a:endParaRPr lang="en-US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Define strategic competitiveness, strategy, competitive advantage, above-average returns, and the strategic management process.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Describe the competitive landscape and explain how globalization and technological changes shape it.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Use the industrial </a:t>
            </a:r>
            <a:r>
              <a:rPr lang="en-US" dirty="0" smtClean="0">
                <a:cs typeface="Arial" panose="020B0604020202020204" pitchFamily="34" charset="0"/>
              </a:rPr>
              <a:t>organization (I/O</a:t>
            </a:r>
            <a:r>
              <a:rPr lang="en-US" dirty="0">
                <a:cs typeface="Arial" panose="020B0604020202020204" pitchFamily="34" charset="0"/>
              </a:rPr>
              <a:t>) model to explain how firms can earn above-average returns.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Use the resource-based model to explain how firms can earn above-average returns.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Describe vision and mission and discuss their value.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Define stakeholders and describe their ability to influence organizations.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Describe the work of strategic leaders.</a:t>
            </a:r>
          </a:p>
          <a:p>
            <a:pPr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Explain the strategic management process</a:t>
            </a:r>
            <a:r>
              <a:rPr lang="en-US" dirty="0" smtClean="0">
                <a:cs typeface="Arial" panose="020B0604020202020204" pitchFamily="34" charset="0"/>
              </a:rPr>
              <a:t>.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0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Twenty-First Century Competition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95901920"/>
              </p:ext>
            </p:extLst>
          </p:nvPr>
        </p:nvGraphicFramePr>
        <p:xfrm>
          <a:off x="490870" y="1676400"/>
          <a:ext cx="8153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354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2BEB35-510E-44D3-A256-0626EC01E9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262BEB35-510E-44D3-A256-0626EC01E9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3DA386-48C1-4690-9A97-00890614C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3E3DA386-48C1-4690-9A97-00890614C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Strategic Management </a:t>
            </a:r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8" name="AutoShape 19"/>
          <p:cNvSpPr>
            <a:spLocks noChangeAspect="1" noChangeArrowheads="1" noTextEdit="1"/>
          </p:cNvSpPr>
          <p:nvPr/>
        </p:nvSpPr>
        <p:spPr bwMode="auto">
          <a:xfrm>
            <a:off x="8077200" y="312738"/>
            <a:ext cx="106521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856" y="1224593"/>
            <a:ext cx="5644287" cy="533654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65584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Global Competitive </a:t>
            </a:r>
            <a:r>
              <a:rPr lang="en-US" dirty="0"/>
              <a:t>Landscape</a:t>
            </a:r>
          </a:p>
        </p:txBody>
      </p:sp>
      <p:sp>
        <p:nvSpPr>
          <p:cNvPr id="6" name="Up Arrow 5"/>
          <p:cNvSpPr/>
          <p:nvPr/>
        </p:nvSpPr>
        <p:spPr>
          <a:xfrm>
            <a:off x="990600" y="1371600"/>
            <a:ext cx="937125" cy="3124200"/>
          </a:xfrm>
          <a:prstGeom prst="upArrow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vert270" anchor="ctr" anchorCtr="1"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927728" y="1447800"/>
            <a:ext cx="6740784" cy="3108960"/>
          </a:xfrm>
          <a:custGeom>
            <a:avLst/>
            <a:gdLst>
              <a:gd name="connsiteX0" fmla="*/ 0 w 6095993"/>
              <a:gd name="connsiteY0" fmla="*/ 0 h 1950720"/>
              <a:gd name="connsiteX1" fmla="*/ 6095993 w 6095993"/>
              <a:gd name="connsiteY1" fmla="*/ 0 h 1950720"/>
              <a:gd name="connsiteX2" fmla="*/ 6095993 w 6095993"/>
              <a:gd name="connsiteY2" fmla="*/ 1950720 h 1950720"/>
              <a:gd name="connsiteX3" fmla="*/ 0 w 6095993"/>
              <a:gd name="connsiteY3" fmla="*/ 1950720 h 1950720"/>
              <a:gd name="connsiteX4" fmla="*/ 0 w 6095993"/>
              <a:gd name="connsiteY4" fmla="*/ 0 h 195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5993" h="1950720">
                <a:moveTo>
                  <a:pt x="0" y="0"/>
                </a:moveTo>
                <a:lnTo>
                  <a:pt x="6095993" y="0"/>
                </a:lnTo>
                <a:lnTo>
                  <a:pt x="6095993" y="1950720"/>
                </a:lnTo>
                <a:lnTo>
                  <a:pt x="0" y="195072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0" rIns="170688" bIns="170688" numCol="1" spcCol="1270" anchor="t" anchorCtr="0">
            <a:noAutofit/>
          </a:bodyPr>
          <a:lstStyle/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volatility and instability due to </a:t>
            </a:r>
            <a:b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rapid pace of change in markets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Blurring of market boundaries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Globalized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flow of financial </a:t>
            </a: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Need for flexibility, speed, innovation, </a:t>
            </a:r>
            <a:b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integration in the use of technology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Strategic and operational complexity </a:t>
            </a:r>
            <a:b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 g</a:t>
            </a: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lobal-scale competition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Rising product quality standards</a:t>
            </a: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989654" y="4739640"/>
            <a:ext cx="937125" cy="1508760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vert" anchor="ctr" anchorCtr="1"/>
          <a:lstStyle/>
          <a:p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Decreasing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927728" y="4800600"/>
            <a:ext cx="6131184" cy="762000"/>
          </a:xfrm>
          <a:custGeom>
            <a:avLst/>
            <a:gdLst>
              <a:gd name="connsiteX0" fmla="*/ 0 w 6132539"/>
              <a:gd name="connsiteY0" fmla="*/ 0 h 1950720"/>
              <a:gd name="connsiteX1" fmla="*/ 6132539 w 6132539"/>
              <a:gd name="connsiteY1" fmla="*/ 0 h 1950720"/>
              <a:gd name="connsiteX2" fmla="*/ 6132539 w 6132539"/>
              <a:gd name="connsiteY2" fmla="*/ 1950720 h 1950720"/>
              <a:gd name="connsiteX3" fmla="*/ 0 w 6132539"/>
              <a:gd name="connsiteY3" fmla="*/ 1950720 h 1950720"/>
              <a:gd name="connsiteX4" fmla="*/ 0 w 6132539"/>
              <a:gd name="connsiteY4" fmla="*/ 0 h 195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2539" h="1950720">
                <a:moveTo>
                  <a:pt x="0" y="0"/>
                </a:moveTo>
                <a:lnTo>
                  <a:pt x="6132539" y="0"/>
                </a:lnTo>
                <a:lnTo>
                  <a:pt x="6132539" y="1950720"/>
                </a:lnTo>
                <a:lnTo>
                  <a:pt x="0" y="195072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0" rIns="170688" bIns="170688" numCol="1" spcCol="1270" anchor="t" anchorCtr="0">
            <a:noAutofit/>
          </a:bodyPr>
          <a:lstStyle/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time for adapting to change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sources of competitive advantage</a:t>
            </a:r>
          </a:p>
          <a:p>
            <a:pPr marL="233363" lvl="0" indent="-233363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managerial mindset</a:t>
            </a:r>
            <a:endParaRPr lang="en-US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1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Hypercompetition</a:t>
            </a:r>
            <a:endParaRPr lang="en-US" dirty="0"/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3460206" y="3912505"/>
            <a:ext cx="2240280" cy="1643744"/>
          </a:xfrm>
          <a:prstGeom prst="rect">
            <a:avLst/>
          </a:prstGeom>
          <a:solidFill>
            <a:srgbClr val="C412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Creation of new know-how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 of first-mover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advantage</a:t>
            </a: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83920" y="3918856"/>
            <a:ext cx="2240280" cy="1643744"/>
          </a:xfrm>
          <a:prstGeom prst="rect">
            <a:avLst/>
          </a:prstGeom>
          <a:solidFill>
            <a:srgbClr val="9A2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 of 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price-quality positioning to build market presence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4"/>
          <p:cNvSpPr>
            <a:spLocks/>
          </p:cNvSpPr>
          <p:nvPr/>
        </p:nvSpPr>
        <p:spPr bwMode="auto">
          <a:xfrm>
            <a:off x="6019800" y="3918856"/>
            <a:ext cx="2240280" cy="164374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Protection or invasion of established geographic or product markets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5" idx="4"/>
            <a:endCxn id="6" idx="0"/>
          </p:cNvCxnSpPr>
          <p:nvPr/>
        </p:nvCxnSpPr>
        <p:spPr>
          <a:xfrm>
            <a:off x="4572936" y="3150505"/>
            <a:ext cx="7410" cy="76200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0"/>
            <a:endCxn id="9" idx="0"/>
          </p:cNvCxnSpPr>
          <p:nvPr/>
        </p:nvCxnSpPr>
        <p:spPr>
          <a:xfrm flipH="1">
            <a:off x="2004060" y="1746248"/>
            <a:ext cx="2568876" cy="217260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0"/>
            <a:endCxn id="10" idx="0"/>
          </p:cNvCxnSpPr>
          <p:nvPr/>
        </p:nvCxnSpPr>
        <p:spPr>
          <a:xfrm>
            <a:off x="4572936" y="1746248"/>
            <a:ext cx="2567004" cy="2172608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reeform 14"/>
          <p:cNvSpPr>
            <a:spLocks/>
          </p:cNvSpPr>
          <p:nvPr/>
        </p:nvSpPr>
        <p:spPr bwMode="auto">
          <a:xfrm>
            <a:off x="2667000" y="1746248"/>
            <a:ext cx="3811872" cy="1404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Strategic options in hypercompetitive environments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14"/>
          <p:cNvSpPr>
            <a:spLocks/>
          </p:cNvSpPr>
          <p:nvPr/>
        </p:nvSpPr>
        <p:spPr bwMode="auto">
          <a:xfrm>
            <a:off x="533400" y="1972580"/>
            <a:ext cx="1752600" cy="951593"/>
          </a:xfrm>
          <a:prstGeom prst="roundRect">
            <a:avLst>
              <a:gd name="adj" fmla="val 8659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Global economy</a:t>
            </a:r>
          </a:p>
        </p:txBody>
      </p:sp>
      <p:cxnSp>
        <p:nvCxnSpPr>
          <p:cNvPr id="46" name="Straight Arrow Connector 45"/>
          <p:cNvCxnSpPr>
            <a:stCxn id="42" idx="3"/>
            <a:endCxn id="5" idx="2"/>
          </p:cNvCxnSpPr>
          <p:nvPr/>
        </p:nvCxnSpPr>
        <p:spPr>
          <a:xfrm>
            <a:off x="2286000" y="2448377"/>
            <a:ext cx="381000" cy="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Freeform 14"/>
          <p:cNvSpPr>
            <a:spLocks/>
          </p:cNvSpPr>
          <p:nvPr/>
        </p:nvSpPr>
        <p:spPr bwMode="auto">
          <a:xfrm>
            <a:off x="6858000" y="1972580"/>
            <a:ext cx="1752600" cy="951593"/>
          </a:xfrm>
          <a:prstGeom prst="roundRect">
            <a:avLst>
              <a:gd name="adj" fmla="val 8659"/>
            </a:avLst>
          </a:pr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</p:txBody>
      </p:sp>
      <p:cxnSp>
        <p:nvCxnSpPr>
          <p:cNvPr id="50" name="Straight Arrow Connector 49"/>
          <p:cNvCxnSpPr>
            <a:stCxn id="49" idx="1"/>
            <a:endCxn id="5" idx="6"/>
          </p:cNvCxnSpPr>
          <p:nvPr/>
        </p:nvCxnSpPr>
        <p:spPr>
          <a:xfrm flipH="1">
            <a:off x="6478872" y="2448377"/>
            <a:ext cx="379128" cy="0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67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5" grpId="0" animBg="1"/>
      <p:bldP spid="42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Success Factors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39821439"/>
              </p:ext>
            </p:extLst>
          </p:nvPr>
        </p:nvGraphicFramePr>
        <p:xfrm>
          <a:off x="490870" y="1676400"/>
          <a:ext cx="81534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94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2BEB35-510E-44D3-A256-0626EC01E9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262BEB35-510E-44D3-A256-0626EC01E9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3DA386-48C1-4690-9A97-00890614C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3E3DA386-48C1-4690-9A97-00890614C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and Technological Changes</a:t>
            </a: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580345" y="3183617"/>
            <a:ext cx="3840480" cy="1097280"/>
          </a:xfrm>
          <a:prstGeom prst="roundRect">
            <a:avLst>
              <a:gd name="adj" fmla="val 10061"/>
            </a:avLst>
          </a:pr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age: Internet  and the global proliferation of low-cost computing power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4580346" y="1835126"/>
            <a:ext cx="3840480" cy="1097280"/>
          </a:xfrm>
          <a:prstGeom prst="roundRect">
            <a:avLst>
              <a:gd name="adj" fmla="val 10083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Increasing rate of technology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diffusion and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emergence 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disruptive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</a:p>
        </p:txBody>
      </p:sp>
      <p:sp>
        <p:nvSpPr>
          <p:cNvPr id="7" name="Freeform 14"/>
          <p:cNvSpPr>
            <a:spLocks/>
          </p:cNvSpPr>
          <p:nvPr/>
        </p:nvSpPr>
        <p:spPr bwMode="auto">
          <a:xfrm>
            <a:off x="4571999" y="4491978"/>
            <a:ext cx="3840480" cy="1097280"/>
          </a:xfrm>
          <a:prstGeom prst="roundRect">
            <a:avLst>
              <a:gd name="adj" fmla="val 11702"/>
            </a:avLst>
          </a:prstGeom>
          <a:solidFill>
            <a:srgbClr val="9A2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Increasing knowledge intensity 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 an intangible source of competitive advantage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>
            <a:stCxn id="11" idx="6"/>
            <a:endCxn id="5" idx="1"/>
          </p:cNvCxnSpPr>
          <p:nvPr/>
        </p:nvCxnSpPr>
        <p:spPr>
          <a:xfrm>
            <a:off x="3886200" y="3731713"/>
            <a:ext cx="694145" cy="544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1" idx="2"/>
            <a:endCxn id="6" idx="1"/>
          </p:cNvCxnSpPr>
          <p:nvPr/>
        </p:nvCxnSpPr>
        <p:spPr>
          <a:xfrm flipV="1">
            <a:off x="533400" y="2383766"/>
            <a:ext cx="4046946" cy="1347947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" idx="2"/>
            <a:endCxn id="7" idx="1"/>
          </p:cNvCxnSpPr>
          <p:nvPr/>
        </p:nvCxnSpPr>
        <p:spPr>
          <a:xfrm>
            <a:off x="533400" y="3731713"/>
            <a:ext cx="4038599" cy="1308905"/>
          </a:xfrm>
          <a:prstGeom prst="straightConnector1">
            <a:avLst/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Freeform 14"/>
          <p:cNvSpPr>
            <a:spLocks/>
          </p:cNvSpPr>
          <p:nvPr/>
        </p:nvSpPr>
        <p:spPr bwMode="auto">
          <a:xfrm>
            <a:off x="533400" y="2667000"/>
            <a:ext cx="3352800" cy="2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Technology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trends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impacting the global competitive environment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6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Strategic </a:t>
            </a:r>
            <a:r>
              <a:rPr lang="en-US" dirty="0" smtClean="0">
                <a:solidFill>
                  <a:srgbClr val="FFFFFF"/>
                </a:solidFill>
              </a:rPr>
              <a:t>Choices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43220855"/>
              </p:ext>
            </p:extLst>
          </p:nvPr>
        </p:nvGraphicFramePr>
        <p:xfrm>
          <a:off x="228600" y="1676400"/>
          <a:ext cx="86868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904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063444B6-56B0-48FD-AB03-204D40EF6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3E748977-0895-4A9E-9690-FF83A6800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1EC3534A-2FD0-4DB7-AD2E-116FCE7B0A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16FCAB-F7A9-4F55-ACE8-CB69B2BE3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C516FCAB-F7A9-4F55-ACE8-CB69B2BE3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8701BFC-5602-4983-8088-3168794DA6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E8701BFC-5602-4983-8088-3168794DA6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17CF5D49-41C6-4392-8B2F-BEA594432C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EAE0B5E0-F0B9-42AD-B050-83E412F7B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2A79F1B-147A-47C8-A015-BD7BAF4B4C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E2A79F1B-147A-47C8-A015-BD7BAF4B4C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796F21-35F0-48B0-A4E0-E538F54F0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6B796F21-35F0-48B0-A4E0-E538F54F0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D18FE6A-40E3-4FE6-A322-07FF2B34A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dgm id="{CD18FE6A-40E3-4FE6-A322-07FF2B34A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6C56BC6-E3C1-4063-B258-C7F290E78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F6C56BC6-E3C1-4063-B258-C7F290E784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94607DDF-91EF-4B84-A46E-D7F0F0F4AB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35364267-EB4E-4968-9011-8733D4FE43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Forces Model of </a:t>
            </a:r>
            <a:r>
              <a:rPr lang="en-US" dirty="0" smtClean="0"/>
              <a:t>Competition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51424" y="3124200"/>
            <a:ext cx="2194560" cy="914400"/>
          </a:xfrm>
          <a:prstGeom prst="ellipse">
            <a:avLst/>
          </a:prstGeom>
          <a:solidFill>
            <a:srgbClr val="C412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6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4825" tIns="214825" rIns="214825" bIns="21482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Suppliers</a:t>
            </a:r>
          </a:p>
        </p:txBody>
      </p:sp>
      <p:sp>
        <p:nvSpPr>
          <p:cNvPr id="6" name="Oval 5"/>
          <p:cNvSpPr/>
          <p:nvPr/>
        </p:nvSpPr>
        <p:spPr>
          <a:xfrm>
            <a:off x="3473038" y="1600200"/>
            <a:ext cx="2194560" cy="914400"/>
          </a:xfrm>
          <a:prstGeom prst="ellipse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3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91440" tIns="91440" rIns="91440" bIns="91440" numCol="1" spcCol="1270" anchor="ctr" anchorCtr="1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Substitutes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48400" y="3124200"/>
            <a:ext cx="2194560" cy="914400"/>
          </a:xfrm>
          <a:prstGeom prst="ellipse">
            <a:avLst/>
          </a:prstGeom>
          <a:solidFill>
            <a:srgbClr val="703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Buyers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3473038" y="4648200"/>
            <a:ext cx="2194560" cy="914400"/>
          </a:xfrm>
          <a:prstGeom prst="ellipse">
            <a:avLst/>
          </a:prstGeom>
          <a:solidFill>
            <a:srgbClr val="9A2C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entrants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3473038" y="3124200"/>
            <a:ext cx="2194560" cy="914400"/>
          </a:xfrm>
          <a:prstGeom prst="ellipse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rivalry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>
            <a:stCxn id="5" idx="6"/>
            <a:endCxn id="29" idx="2"/>
          </p:cNvCxnSpPr>
          <p:nvPr/>
        </p:nvCxnSpPr>
        <p:spPr>
          <a:xfrm>
            <a:off x="2845984" y="3581400"/>
            <a:ext cx="627054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9" idx="6"/>
            <a:endCxn id="12" idx="2"/>
          </p:cNvCxnSpPr>
          <p:nvPr/>
        </p:nvCxnSpPr>
        <p:spPr>
          <a:xfrm>
            <a:off x="5667598" y="3581400"/>
            <a:ext cx="58080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6" idx="2"/>
            <a:endCxn id="5" idx="0"/>
          </p:cNvCxnSpPr>
          <p:nvPr/>
        </p:nvCxnSpPr>
        <p:spPr>
          <a:xfrm rot="10800000" flipV="1">
            <a:off x="1748704" y="2057400"/>
            <a:ext cx="1724334" cy="1066800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" idx="4"/>
            <a:endCxn id="18" idx="2"/>
          </p:cNvCxnSpPr>
          <p:nvPr/>
        </p:nvCxnSpPr>
        <p:spPr>
          <a:xfrm rot="16200000" flipH="1">
            <a:off x="2077471" y="3709833"/>
            <a:ext cx="1066800" cy="1724334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urved Connector 47"/>
          <p:cNvCxnSpPr>
            <a:stCxn id="12" idx="0"/>
            <a:endCxn id="6" idx="6"/>
          </p:cNvCxnSpPr>
          <p:nvPr/>
        </p:nvCxnSpPr>
        <p:spPr>
          <a:xfrm rot="16200000" flipV="1">
            <a:off x="5973239" y="1751759"/>
            <a:ext cx="1066800" cy="1678082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12" idx="4"/>
            <a:endCxn id="18" idx="6"/>
          </p:cNvCxnSpPr>
          <p:nvPr/>
        </p:nvCxnSpPr>
        <p:spPr>
          <a:xfrm rot="5400000">
            <a:off x="5973239" y="3732959"/>
            <a:ext cx="1066800" cy="1678082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8" idx="0"/>
            <a:endCxn id="29" idx="4"/>
          </p:cNvCxnSpPr>
          <p:nvPr/>
        </p:nvCxnSpPr>
        <p:spPr>
          <a:xfrm flipV="1">
            <a:off x="4570318" y="4038600"/>
            <a:ext cx="0" cy="60960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29" idx="0"/>
            <a:endCxn id="6" idx="4"/>
          </p:cNvCxnSpPr>
          <p:nvPr/>
        </p:nvCxnSpPr>
        <p:spPr>
          <a:xfrm flipV="1">
            <a:off x="4570318" y="2514600"/>
            <a:ext cx="0" cy="60960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stealth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60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1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Forces Model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Industry </a:t>
            </a:r>
            <a:r>
              <a:rPr lang="en-US" dirty="0"/>
              <a:t>profitability (i.e., </a:t>
            </a:r>
            <a:r>
              <a:rPr lang="en-US" dirty="0" smtClean="0"/>
              <a:t>rate </a:t>
            </a:r>
            <a:r>
              <a:rPr lang="en-US" dirty="0"/>
              <a:t>of return on invested capital relative to </a:t>
            </a:r>
            <a:r>
              <a:rPr lang="en-US" dirty="0" smtClean="0"/>
              <a:t>cost </a:t>
            </a:r>
            <a:r>
              <a:rPr lang="en-US" dirty="0"/>
              <a:t>of capital) is a function of interactions among </a:t>
            </a:r>
            <a:r>
              <a:rPr lang="en-US" dirty="0" smtClean="0"/>
              <a:t>the five forces.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Industry attractiveness equates to its profitability potential for earning above-average returns by: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producing standardized goods or services at costs below competitor costs (a cost leadership strategy).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producing differentiated goods or services for which customers are willing to pay a price premium (a differentiation strategy). 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0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6816"/>
          </a:xfrm>
        </p:spPr>
        <p:txBody>
          <a:bodyPr>
            <a:normAutofit fontScale="90000"/>
          </a:bodyPr>
          <a:lstStyle/>
          <a:p>
            <a:r>
              <a:rPr lang="en-US" dirty="0"/>
              <a:t>The Resource-Based Model </a:t>
            </a:r>
            <a:br>
              <a:rPr lang="en-US" dirty="0"/>
            </a:br>
            <a:r>
              <a:rPr lang="en-US" dirty="0"/>
              <a:t>of Above-Average Returns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hape 6"/>
          <p:cNvSpPr/>
          <p:nvPr/>
        </p:nvSpPr>
        <p:spPr>
          <a:xfrm>
            <a:off x="228593" y="1828800"/>
            <a:ext cx="8534407" cy="4064000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1828800" y="4326738"/>
            <a:ext cx="169062" cy="16906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8"/>
          <p:cNvSpPr/>
          <p:nvPr/>
        </p:nvSpPr>
        <p:spPr>
          <a:xfrm>
            <a:off x="1523999" y="4845304"/>
            <a:ext cx="2819401" cy="1174496"/>
          </a:xfrm>
          <a:custGeom>
            <a:avLst/>
            <a:gdLst>
              <a:gd name="connsiteX0" fmla="*/ 0 w 3166670"/>
              <a:gd name="connsiteY0" fmla="*/ 0 h 1174496"/>
              <a:gd name="connsiteX1" fmla="*/ 3166670 w 3166670"/>
              <a:gd name="connsiteY1" fmla="*/ 0 h 1174496"/>
              <a:gd name="connsiteX2" fmla="*/ 3166670 w 3166670"/>
              <a:gd name="connsiteY2" fmla="*/ 1174496 h 1174496"/>
              <a:gd name="connsiteX3" fmla="*/ 0 w 3166670"/>
              <a:gd name="connsiteY3" fmla="*/ 1174496 h 1174496"/>
              <a:gd name="connsiteX4" fmla="*/ 0 w 3166670"/>
              <a:gd name="connsiteY4" fmla="*/ 0 h 117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6670" h="1174496">
                <a:moveTo>
                  <a:pt x="0" y="0"/>
                </a:moveTo>
                <a:lnTo>
                  <a:pt x="3166670" y="0"/>
                </a:lnTo>
                <a:lnTo>
                  <a:pt x="3166670" y="1174496"/>
                </a:lnTo>
                <a:lnTo>
                  <a:pt x="0" y="11744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9583" tIns="0" rIns="0" bIns="0" numCol="1" spcCol="1270" anchor="t" anchorCtr="0">
            <a:noAutofit/>
          </a:bodyPr>
          <a:lstStyle/>
          <a:p>
            <a:pPr lvl="0" algn="l" defTabSz="9779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400" b="1" kern="1200" dirty="0" smtClean="0"/>
              <a:t>Resources</a:t>
            </a:r>
          </a:p>
          <a:p>
            <a:pPr lvl="0" algn="l" defTabSz="9779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000" i="1" kern="1200" dirty="0" smtClean="0"/>
              <a:t>Physical, human, and organizational capital</a:t>
            </a:r>
            <a:br>
              <a:rPr lang="en-US" sz="2000" i="1" kern="1200" dirty="0" smtClean="0"/>
            </a:br>
            <a:r>
              <a:rPr lang="en-US" sz="2000" i="1" kern="1200" dirty="0" smtClean="0"/>
              <a:t>(tangible and intangible)</a:t>
            </a:r>
            <a:endParaRPr lang="en-US" sz="2000" i="1" kern="1200" dirty="0"/>
          </a:p>
        </p:txBody>
      </p:sp>
      <p:sp>
        <p:nvSpPr>
          <p:cNvPr id="10" name="Oval 9"/>
          <p:cNvSpPr/>
          <p:nvPr/>
        </p:nvSpPr>
        <p:spPr>
          <a:xfrm>
            <a:off x="4037788" y="3352800"/>
            <a:ext cx="305612" cy="30561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3743315" y="4038600"/>
            <a:ext cx="2047885" cy="968246"/>
          </a:xfrm>
          <a:custGeom>
            <a:avLst/>
            <a:gdLst>
              <a:gd name="connsiteX0" fmla="*/ 0 w 1981229"/>
              <a:gd name="connsiteY0" fmla="*/ 0 h 1652010"/>
              <a:gd name="connsiteX1" fmla="*/ 1981229 w 1981229"/>
              <a:gd name="connsiteY1" fmla="*/ 0 h 1652010"/>
              <a:gd name="connsiteX2" fmla="*/ 1981229 w 1981229"/>
              <a:gd name="connsiteY2" fmla="*/ 1652010 h 1652010"/>
              <a:gd name="connsiteX3" fmla="*/ 0 w 1981229"/>
              <a:gd name="connsiteY3" fmla="*/ 1652010 h 1652010"/>
              <a:gd name="connsiteX4" fmla="*/ 0 w 1981229"/>
              <a:gd name="connsiteY4" fmla="*/ 0 h 165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1229" h="1652010">
                <a:moveTo>
                  <a:pt x="0" y="0"/>
                </a:moveTo>
                <a:lnTo>
                  <a:pt x="1981229" y="0"/>
                </a:lnTo>
                <a:lnTo>
                  <a:pt x="1981229" y="1652010"/>
                </a:lnTo>
                <a:lnTo>
                  <a:pt x="0" y="16520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1938" tIns="0" rIns="0" bIns="0" numCol="1" spcCol="1270" anchor="t" anchorCtr="0">
            <a:noAutofit/>
          </a:bodyPr>
          <a:lstStyle/>
          <a:p>
            <a:pPr lvl="0" algn="l" defTabSz="9779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400" b="1" kern="1200" dirty="0" smtClean="0"/>
              <a:t>Capability</a:t>
            </a:r>
          </a:p>
          <a:p>
            <a:pPr lvl="0" algn="l" defTabSz="9779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000" i="1" kern="1200" dirty="0" smtClean="0"/>
              <a:t>An integrated set of resources</a:t>
            </a:r>
            <a:endParaRPr lang="en-US" sz="2000" i="1" kern="1200" dirty="0"/>
          </a:p>
        </p:txBody>
      </p:sp>
      <p:sp>
        <p:nvSpPr>
          <p:cNvPr id="12" name="Oval 11"/>
          <p:cNvSpPr/>
          <p:nvPr/>
        </p:nvSpPr>
        <p:spPr>
          <a:xfrm>
            <a:off x="6282944" y="2819400"/>
            <a:ext cx="422656" cy="422656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2"/>
          <p:cNvSpPr/>
          <p:nvPr/>
        </p:nvSpPr>
        <p:spPr>
          <a:xfrm>
            <a:off x="5969777" y="3556000"/>
            <a:ext cx="2107423" cy="1425446"/>
          </a:xfrm>
          <a:custGeom>
            <a:avLst/>
            <a:gdLst>
              <a:gd name="connsiteX0" fmla="*/ 0 w 2999224"/>
              <a:gd name="connsiteY0" fmla="*/ 0 h 2824480"/>
              <a:gd name="connsiteX1" fmla="*/ 2999224 w 2999224"/>
              <a:gd name="connsiteY1" fmla="*/ 0 h 2824480"/>
              <a:gd name="connsiteX2" fmla="*/ 2999224 w 2999224"/>
              <a:gd name="connsiteY2" fmla="*/ 2824480 h 2824480"/>
              <a:gd name="connsiteX3" fmla="*/ 0 w 2999224"/>
              <a:gd name="connsiteY3" fmla="*/ 2824480 h 2824480"/>
              <a:gd name="connsiteX4" fmla="*/ 0 w 2999224"/>
              <a:gd name="connsiteY4" fmla="*/ 0 h 282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224" h="2824480">
                <a:moveTo>
                  <a:pt x="0" y="0"/>
                </a:moveTo>
                <a:lnTo>
                  <a:pt x="2999224" y="0"/>
                </a:lnTo>
                <a:lnTo>
                  <a:pt x="2999224" y="2824480"/>
                </a:lnTo>
                <a:lnTo>
                  <a:pt x="0" y="28244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3957" tIns="0" rIns="0" bIns="0" numCol="1" spcCol="1270" anchor="t" anchorCtr="0">
            <a:noAutofit/>
          </a:bodyPr>
          <a:lstStyle/>
          <a:p>
            <a:pPr lvl="0" defTabSz="977900">
              <a:spcBef>
                <a:spcPts val="600"/>
              </a:spcBef>
            </a:pPr>
            <a:r>
              <a:rPr lang="en-US" sz="2400" b="1" dirty="0"/>
              <a:t>Core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competence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000" i="1" dirty="0" smtClean="0"/>
              <a:t>A </a:t>
            </a:r>
            <a:r>
              <a:rPr lang="en-US" sz="2000" i="1" dirty="0"/>
              <a:t>source of competitive advantage </a:t>
            </a:r>
            <a:endParaRPr lang="en-US" sz="2400" i="1" kern="1200" dirty="0"/>
          </a:p>
        </p:txBody>
      </p:sp>
      <p:sp>
        <p:nvSpPr>
          <p:cNvPr id="5" name="Rectangle 4"/>
          <p:cNvSpPr/>
          <p:nvPr/>
        </p:nvSpPr>
        <p:spPr>
          <a:xfrm rot="20417979">
            <a:off x="86908" y="2824048"/>
            <a:ext cx="7940897" cy="14423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 wrap="square" lIns="91440" tIns="45720" rIns="91440" bIns="45720">
            <a:prstTxWarp prst="textArchUp">
              <a:avLst>
                <a:gd name="adj" fmla="val 10926275"/>
              </a:avLst>
            </a:prstTxWarp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Building competitive advantage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04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Decision Making</a:t>
            </a: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533400" y="1676400"/>
            <a:ext cx="3505200" cy="137160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Industry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(I/O)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5105400" y="1676400"/>
            <a:ext cx="3505200" cy="1371600"/>
          </a:xfrm>
          <a:prstGeom prst="roundRect">
            <a:avLst/>
          </a:pr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Resource-based 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14"/>
          <p:cNvSpPr>
            <a:spLocks/>
          </p:cNvSpPr>
          <p:nvPr/>
        </p:nvSpPr>
        <p:spPr bwMode="auto">
          <a:xfrm>
            <a:off x="2895600" y="3367444"/>
            <a:ext cx="3352802" cy="21189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Competitive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trategy</a:t>
            </a:r>
            <a:b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Curved Connector 17"/>
          <p:cNvCxnSpPr>
            <a:stCxn id="6" idx="2"/>
            <a:endCxn id="7" idx="6"/>
          </p:cNvCxnSpPr>
          <p:nvPr/>
        </p:nvCxnSpPr>
        <p:spPr>
          <a:xfrm rot="5400000">
            <a:off x="5863740" y="3432662"/>
            <a:ext cx="1378922" cy="609598"/>
          </a:xfrm>
          <a:prstGeom prst="curvedConnector2">
            <a:avLst/>
          </a:prstGeom>
          <a:ln w="57150">
            <a:solidFill>
              <a:schemeClr val="bg2">
                <a:lumMod val="25000"/>
              </a:schemeClr>
            </a:solidFill>
            <a:headEnd type="none" w="lg" len="lg"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7" idx="2"/>
            <a:endCxn id="5" idx="2"/>
          </p:cNvCxnSpPr>
          <p:nvPr/>
        </p:nvCxnSpPr>
        <p:spPr>
          <a:xfrm rot="10800000">
            <a:off x="2286000" y="3048000"/>
            <a:ext cx="609600" cy="1378922"/>
          </a:xfrm>
          <a:prstGeom prst="curvedConnector2">
            <a:avLst/>
          </a:prstGeom>
          <a:ln w="57150">
            <a:solidFill>
              <a:schemeClr val="bg2">
                <a:lumMod val="25000"/>
              </a:schemeClr>
            </a:solidFill>
            <a:headEnd type="stealth" w="lg" len="lg"/>
            <a:tailEnd type="non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3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</a:t>
            </a: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A Successful Vision: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is an enduring word picture </a:t>
            </a:r>
            <a:r>
              <a:rPr lang="en-US" dirty="0"/>
              <a:t>of what the firm wants to be </a:t>
            </a:r>
            <a:r>
              <a:rPr lang="en-US" dirty="0" smtClean="0"/>
              <a:t>and expects to achieve in the future.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stretches and challenges </a:t>
            </a:r>
            <a:r>
              <a:rPr lang="en-US" dirty="0" smtClean="0"/>
              <a:t>its people.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reflects the </a:t>
            </a:r>
            <a:r>
              <a:rPr lang="en-US" dirty="0"/>
              <a:t>firm’s values and </a:t>
            </a:r>
            <a:r>
              <a:rPr lang="en-US" dirty="0" smtClean="0"/>
              <a:t>aspirations.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is most effective when its development includes all stakeholders.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recognizes the firm’s internal and external competitive environments.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is supported by upper management decisions and actions.</a:t>
            </a:r>
          </a:p>
          <a:p>
            <a:pPr lvl="1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1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VIDEO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05258" y="2994045"/>
            <a:ext cx="6189029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rgbClr val="00B0F0"/>
                </a:solidFill>
              </a:rPr>
              <a:t>The Power of Vision</a:t>
            </a:r>
            <a:endParaRPr lang="en-US" sz="3300" b="1" dirty="0">
              <a:solidFill>
                <a:srgbClr val="00B0F0"/>
              </a:solidFill>
            </a:endParaRPr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085" y="3837750"/>
            <a:ext cx="1857375" cy="137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3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An Effective Mission: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specifies the </a:t>
            </a:r>
            <a:r>
              <a:rPr lang="en-US" dirty="0" smtClean="0"/>
              <a:t>present business </a:t>
            </a:r>
            <a:r>
              <a:rPr lang="en-US" dirty="0"/>
              <a:t>or businesses in which the firm intends to compete and </a:t>
            </a:r>
            <a:r>
              <a:rPr lang="en-US" dirty="0" smtClean="0"/>
              <a:t>customers </a:t>
            </a:r>
            <a:r>
              <a:rPr lang="en-US" dirty="0"/>
              <a:t>it intends to </a:t>
            </a:r>
            <a:r>
              <a:rPr lang="en-US" dirty="0" smtClean="0"/>
              <a:t>serve.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has a more concrete, near-term focus on current product </a:t>
            </a:r>
            <a:r>
              <a:rPr lang="en-US" dirty="0"/>
              <a:t>markets and customers </a:t>
            </a:r>
            <a:r>
              <a:rPr lang="en-US" dirty="0" smtClean="0"/>
              <a:t>than the firm’s vision.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should </a:t>
            </a:r>
            <a:r>
              <a:rPr lang="en-US" dirty="0"/>
              <a:t>be inspiring and relevant to all stakeholders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63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Stakeholders</a:t>
            </a:r>
            <a:endParaRPr lang="en-US" dirty="0"/>
          </a:p>
        </p:txBody>
      </p:sp>
      <p:sp>
        <p:nvSpPr>
          <p:cNvPr id="6" name="Freeform 16"/>
          <p:cNvSpPr>
            <a:spLocks/>
          </p:cNvSpPr>
          <p:nvPr/>
        </p:nvSpPr>
        <p:spPr bwMode="auto">
          <a:xfrm>
            <a:off x="685800" y="3733800"/>
            <a:ext cx="2316480" cy="1066800"/>
          </a:xfrm>
          <a:prstGeom prst="roundRect">
            <a:avLst>
              <a:gd name="adj" fmla="val 11173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Capital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takeholders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3418809" y="3733800"/>
            <a:ext cx="2316480" cy="1066800"/>
          </a:xfrm>
          <a:prstGeom prst="roundRect">
            <a:avLst>
              <a:gd name="adj" fmla="val 12271"/>
            </a:avLst>
          </a:pr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takeholders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>
            <a:off x="6172200" y="3733800"/>
            <a:ext cx="2316480" cy="1066800"/>
          </a:xfrm>
          <a:prstGeom prst="roundRect">
            <a:avLst>
              <a:gd name="adj" fmla="val 13370"/>
            </a:avLst>
          </a:prstGeom>
          <a:solidFill>
            <a:srgbClr val="9A2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Organizational stakeholders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36"/>
          <p:cNvSpPr>
            <a:spLocks noEditPoints="1"/>
          </p:cNvSpPr>
          <p:nvPr/>
        </p:nvSpPr>
        <p:spPr bwMode="auto">
          <a:xfrm>
            <a:off x="3200400" y="1915098"/>
            <a:ext cx="2754610" cy="1056701"/>
          </a:xfrm>
          <a:prstGeom prst="roundRect">
            <a:avLst>
              <a:gd name="adj" fmla="val 7823"/>
            </a:avLst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Categories of stakeholders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Elbow Connector 9"/>
          <p:cNvCxnSpPr>
            <a:stCxn id="9" idx="2"/>
            <a:endCxn id="6" idx="0"/>
          </p:cNvCxnSpPr>
          <p:nvPr/>
        </p:nvCxnSpPr>
        <p:spPr>
          <a:xfrm rot="5400000">
            <a:off x="2829873" y="1985967"/>
            <a:ext cx="762001" cy="2733665"/>
          </a:xfrm>
          <a:prstGeom prst="bentConnector3">
            <a:avLst>
              <a:gd name="adj1" fmla="val 50000"/>
            </a:avLst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9" idx="2"/>
            <a:endCxn id="8" idx="0"/>
          </p:cNvCxnSpPr>
          <p:nvPr/>
        </p:nvCxnSpPr>
        <p:spPr>
          <a:xfrm rot="16200000" flipH="1">
            <a:off x="5573072" y="1976431"/>
            <a:ext cx="762001" cy="2752735"/>
          </a:xfrm>
          <a:prstGeom prst="bentConnector3">
            <a:avLst>
              <a:gd name="adj1" fmla="val 50000"/>
            </a:avLst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9" idx="2"/>
            <a:endCxn id="7" idx="0"/>
          </p:cNvCxnSpPr>
          <p:nvPr/>
        </p:nvCxnSpPr>
        <p:spPr>
          <a:xfrm rot="5400000">
            <a:off x="4196377" y="3352471"/>
            <a:ext cx="762001" cy="656"/>
          </a:xfrm>
          <a:prstGeom prst="bentConnector3">
            <a:avLst>
              <a:gd name="adj1" fmla="val 50000"/>
            </a:avLst>
          </a:prstGeom>
          <a:ln w="28575">
            <a:solidFill>
              <a:schemeClr val="bg2">
                <a:lumMod val="25000"/>
              </a:schemeClr>
            </a:solidFill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Group Activity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90800"/>
          </a:xfrm>
        </p:spPr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Identify one new technology in next 10 Yrs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How will it affect people in the future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Give an example of how it would work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What are the benefits of new technology</a:t>
            </a:r>
          </a:p>
        </p:txBody>
      </p:sp>
      <p:pic>
        <p:nvPicPr>
          <p:cNvPr id="35844" name="Picture 7" descr="Image result for dron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4838"/>
            <a:ext cx="3762375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9" descr="Image result for 3d printer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735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1" descr="Image result for house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667250"/>
            <a:ext cx="211613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46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</TotalTime>
  <Words>1495</Words>
  <Application>Microsoft Office PowerPoint</Application>
  <PresentationFormat>On-screen Show (4:3)</PresentationFormat>
  <Paragraphs>139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Tahoma</vt:lpstr>
      <vt:lpstr>1_Strategic Management 11e</vt:lpstr>
      <vt:lpstr>Chapter 1 Strategic Management and Strategic Competitiveness</vt:lpstr>
      <vt:lpstr>Learning Objectives</vt:lpstr>
      <vt:lpstr>Twenty-First Century Competition </vt:lpstr>
      <vt:lpstr>The Strategic Management Process</vt:lpstr>
      <vt:lpstr>The Global Competitive Landscape</vt:lpstr>
      <vt:lpstr>Hypercompetition</vt:lpstr>
      <vt:lpstr>Competitive Success Factors</vt:lpstr>
      <vt:lpstr>Technology and Technological Changes</vt:lpstr>
      <vt:lpstr>Strategic Choices</vt:lpstr>
      <vt:lpstr>Five Forces Model of Competition</vt:lpstr>
      <vt:lpstr>Five Forces Model Assumptions</vt:lpstr>
      <vt:lpstr>The Resource-Based Model  of Above-Average Returns</vt:lpstr>
      <vt:lpstr>Strategic Decision Making</vt:lpstr>
      <vt:lpstr>Vision Statement</vt:lpstr>
      <vt:lpstr>VIDEO</vt:lpstr>
      <vt:lpstr>Mission Statement</vt:lpstr>
      <vt:lpstr>Classification of Stakeholders</vt:lpstr>
      <vt:lpstr>Group Activity</vt:lpstr>
    </vt:vector>
  </TitlesOfParts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1</dc:subject>
  <dc:creator>Charlie Cook</dc:creator>
  <cp:lastModifiedBy>Robert Bassford</cp:lastModifiedBy>
  <cp:revision>220</cp:revision>
  <dcterms:created xsi:type="dcterms:W3CDTF">2013-05-29T18:31:50Z</dcterms:created>
  <dcterms:modified xsi:type="dcterms:W3CDTF">2020-02-11T20:14:31Z</dcterms:modified>
</cp:coreProperties>
</file>